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60" r:id="rId2"/>
    <p:sldId id="377" r:id="rId3"/>
    <p:sldId id="385" r:id="rId4"/>
    <p:sldId id="386" r:id="rId5"/>
    <p:sldId id="387" r:id="rId6"/>
    <p:sldId id="384" r:id="rId7"/>
    <p:sldId id="388" r:id="rId8"/>
    <p:sldId id="389" r:id="rId9"/>
    <p:sldId id="390" r:id="rId10"/>
    <p:sldId id="391" r:id="rId11"/>
    <p:sldId id="392" r:id="rId12"/>
    <p:sldId id="393" r:id="rId13"/>
    <p:sldId id="427" r:id="rId14"/>
    <p:sldId id="428" r:id="rId15"/>
    <p:sldId id="429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407" r:id="rId29"/>
    <p:sldId id="408" r:id="rId30"/>
    <p:sldId id="409" r:id="rId31"/>
    <p:sldId id="410" r:id="rId32"/>
    <p:sldId id="411" r:id="rId33"/>
    <p:sldId id="416" r:id="rId34"/>
    <p:sldId id="413" r:id="rId35"/>
    <p:sldId id="414" r:id="rId36"/>
    <p:sldId id="417" r:id="rId37"/>
    <p:sldId id="363" r:id="rId38"/>
    <p:sldId id="362" r:id="rId39"/>
    <p:sldId id="415" r:id="rId40"/>
    <p:sldId id="364" r:id="rId41"/>
    <p:sldId id="365" r:id="rId42"/>
    <p:sldId id="366" r:id="rId43"/>
    <p:sldId id="367" r:id="rId44"/>
    <p:sldId id="368" r:id="rId45"/>
    <p:sldId id="369" r:id="rId46"/>
    <p:sldId id="422" r:id="rId47"/>
    <p:sldId id="424" r:id="rId48"/>
    <p:sldId id="423" r:id="rId49"/>
    <p:sldId id="370" r:id="rId50"/>
    <p:sldId id="371" r:id="rId51"/>
    <p:sldId id="372" r:id="rId52"/>
    <p:sldId id="419" r:id="rId53"/>
    <p:sldId id="426" r:id="rId54"/>
    <p:sldId id="425" r:id="rId55"/>
    <p:sldId id="420" r:id="rId56"/>
    <p:sldId id="421" r:id="rId57"/>
    <p:sldId id="373" r:id="rId58"/>
    <p:sldId id="418" r:id="rId5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E2E030-D816-D849-951C-6F0FCB8EFCB3}" v="1" dt="2019-04-29T06:51:17.8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588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Russell" userId="8e415e0567dd65ff" providerId="LiveId" clId="{A1E2E030-D816-D849-951C-6F0FCB8EFCB3}"/>
    <pc:docChg chg="modSld sldOrd">
      <pc:chgData name="David Russell" userId="8e415e0567dd65ff" providerId="LiveId" clId="{A1E2E030-D816-D849-951C-6F0FCB8EFCB3}" dt="2019-05-14T12:53:49.085" v="3" actId="20577"/>
      <pc:docMkLst>
        <pc:docMk/>
      </pc:docMkLst>
      <pc:sldChg chg="ord">
        <pc:chgData name="David Russell" userId="8e415e0567dd65ff" providerId="LiveId" clId="{A1E2E030-D816-D849-951C-6F0FCB8EFCB3}" dt="2019-04-29T06:51:17.827" v="0"/>
        <pc:sldMkLst>
          <pc:docMk/>
          <pc:sldMk cId="1999803912" sldId="369"/>
        </pc:sldMkLst>
      </pc:sldChg>
      <pc:sldChg chg="modSp">
        <pc:chgData name="David Russell" userId="8e415e0567dd65ff" providerId="LiveId" clId="{A1E2E030-D816-D849-951C-6F0FCB8EFCB3}" dt="2019-05-14T12:53:49.085" v="3" actId="20577"/>
        <pc:sldMkLst>
          <pc:docMk/>
          <pc:sldMk cId="689246872" sldId="416"/>
        </pc:sldMkLst>
        <pc:spChg chg="mod">
          <ac:chgData name="David Russell" userId="8e415e0567dd65ff" providerId="LiveId" clId="{A1E2E030-D816-D849-951C-6F0FCB8EFCB3}" dt="2019-05-14T12:53:49.085" v="3" actId="20577"/>
          <ac:spMkLst>
            <pc:docMk/>
            <pc:sldMk cId="689246872" sldId="416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012356336824298"/>
          <c:y val="3.4375000000000024E-2"/>
          <c:w val="0.62410780888291328"/>
          <c:h val="0.8409323326771656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peak pressure reduction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TCC with walking sole</c:v>
                </c:pt>
                <c:pt idx="1">
                  <c:v>Removable walker (DH pressure relief)</c:v>
                </c:pt>
                <c:pt idx="2">
                  <c:v>Removable walker (aircast)</c:v>
                </c:pt>
                <c:pt idx="3">
                  <c:v>Forefoot offloading shoes</c:v>
                </c:pt>
                <c:pt idx="4">
                  <c:v>Felted foam dressing in post-op shoe</c:v>
                </c:pt>
                <c:pt idx="5">
                  <c:v>Cast shoe</c:v>
                </c:pt>
                <c:pt idx="6">
                  <c:v>Custom moulded inserts</c:v>
                </c:pt>
                <c:pt idx="7">
                  <c:v>Rocker shoe</c:v>
                </c:pt>
                <c:pt idx="8">
                  <c:v>Post-op shoe</c:v>
                </c:pt>
                <c:pt idx="9">
                  <c:v>Custom moulded inserts+arch support+pad</c:v>
                </c:pt>
                <c:pt idx="10">
                  <c:v>Athletic footwear</c:v>
                </c:pt>
                <c:pt idx="11">
                  <c:v>Extra-depth shoes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76</c:v>
                </c:pt>
                <c:pt idx="1">
                  <c:v>82</c:v>
                </c:pt>
                <c:pt idx="2">
                  <c:v>64</c:v>
                </c:pt>
                <c:pt idx="3">
                  <c:v>55</c:v>
                </c:pt>
                <c:pt idx="4">
                  <c:v>48</c:v>
                </c:pt>
                <c:pt idx="5">
                  <c:v>44</c:v>
                </c:pt>
                <c:pt idx="6">
                  <c:v>16</c:v>
                </c:pt>
                <c:pt idx="7">
                  <c:v>29</c:v>
                </c:pt>
                <c:pt idx="8">
                  <c:v>36</c:v>
                </c:pt>
                <c:pt idx="9">
                  <c:v>35</c:v>
                </c:pt>
                <c:pt idx="10">
                  <c:v>23</c:v>
                </c:pt>
                <c:pt idx="1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11-C54C-80D1-E198486724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Range of peak pressure redcution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TCC with walking sole</c:v>
                </c:pt>
                <c:pt idx="1">
                  <c:v>Removable walker (DH pressure relief)</c:v>
                </c:pt>
                <c:pt idx="2">
                  <c:v>Removable walker (aircast)</c:v>
                </c:pt>
                <c:pt idx="3">
                  <c:v>Forefoot offloading shoes</c:v>
                </c:pt>
                <c:pt idx="4">
                  <c:v>Felted foam dressing in post-op shoe</c:v>
                </c:pt>
                <c:pt idx="5">
                  <c:v>Cast shoe</c:v>
                </c:pt>
                <c:pt idx="6">
                  <c:v>Custom moulded inserts</c:v>
                </c:pt>
                <c:pt idx="7">
                  <c:v>Rocker shoe</c:v>
                </c:pt>
                <c:pt idx="8">
                  <c:v>Post-op shoe</c:v>
                </c:pt>
                <c:pt idx="9">
                  <c:v>Custom moulded inserts+arch support+pad</c:v>
                </c:pt>
                <c:pt idx="10">
                  <c:v>Athletic footwear</c:v>
                </c:pt>
                <c:pt idx="11">
                  <c:v>Extra-depth shoes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9</c:v>
                </c:pt>
                <c:pt idx="1">
                  <c:v>4</c:v>
                </c:pt>
                <c:pt idx="2">
                  <c:v>9</c:v>
                </c:pt>
                <c:pt idx="3">
                  <c:v>11</c:v>
                </c:pt>
                <c:pt idx="4">
                  <c:v>0</c:v>
                </c:pt>
                <c:pt idx="5">
                  <c:v>4</c:v>
                </c:pt>
                <c:pt idx="6">
                  <c:v>26</c:v>
                </c:pt>
                <c:pt idx="7">
                  <c:v>8</c:v>
                </c:pt>
                <c:pt idx="8">
                  <c:v>0</c:v>
                </c:pt>
                <c:pt idx="9">
                  <c:v>0</c:v>
                </c:pt>
                <c:pt idx="10">
                  <c:v>12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11-C54C-80D1-E19848672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3265432"/>
        <c:axId val="460271144"/>
        <c:axId val="0"/>
      </c:bar3DChart>
      <c:catAx>
        <c:axId val="3932654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000" baseline="0">
                <a:solidFill>
                  <a:schemeClr val="tx2"/>
                </a:solidFill>
              </a:defRPr>
            </a:pPr>
            <a:endParaRPr lang="en-US"/>
          </a:p>
        </c:txPr>
        <c:crossAx val="460271144"/>
        <c:crosses val="autoZero"/>
        <c:auto val="1"/>
        <c:lblAlgn val="l"/>
        <c:lblOffset val="100"/>
        <c:noMultiLvlLbl val="0"/>
      </c:catAx>
      <c:valAx>
        <c:axId val="460271144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aseline="0">
                <a:solidFill>
                  <a:schemeClr val="tx2"/>
                </a:solidFill>
              </a:defRPr>
            </a:pPr>
            <a:endParaRPr lang="en-US"/>
          </a:p>
        </c:txPr>
        <c:crossAx val="393265432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8291666666666665"/>
          <c:y val="0.28903001968503939"/>
          <c:w val="0.17083333333333342"/>
          <c:h val="0.37193996062992146"/>
        </c:manualLayout>
      </c:layout>
      <c:overlay val="0"/>
      <c:txPr>
        <a:bodyPr/>
        <a:lstStyle/>
        <a:p>
          <a:pPr>
            <a:defRPr sz="1000"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012356336824326"/>
          <c:y val="3.437500000000001E-2"/>
          <c:w val="0.62410780888291328"/>
          <c:h val="0.8018748846731754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healing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Non-removable walker</c:v>
                </c:pt>
                <c:pt idx="1">
                  <c:v>TCC</c:v>
                </c:pt>
                <c:pt idx="2">
                  <c:v>Cast shoe</c:v>
                </c:pt>
                <c:pt idx="3">
                  <c:v>Forefoot offloading shoe/half shoe</c:v>
                </c:pt>
                <c:pt idx="4">
                  <c:v>Removable walker</c:v>
                </c:pt>
                <c:pt idx="5">
                  <c:v>Bivalved TCC</c:v>
                </c:pt>
                <c:pt idx="6">
                  <c:v>Standard therapeutic shoes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80</c:v>
                </c:pt>
                <c:pt idx="1">
                  <c:v>72</c:v>
                </c:pt>
                <c:pt idx="2">
                  <c:v>70</c:v>
                </c:pt>
                <c:pt idx="3">
                  <c:v>58</c:v>
                </c:pt>
                <c:pt idx="4">
                  <c:v>52</c:v>
                </c:pt>
                <c:pt idx="5">
                  <c:v>30</c:v>
                </c:pt>
                <c:pt idx="6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DC-5E41-8BE5-7BB3BE91F7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Time to healing (days)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Non-removable walker</c:v>
                </c:pt>
                <c:pt idx="1">
                  <c:v>TCC</c:v>
                </c:pt>
                <c:pt idx="2">
                  <c:v>Cast shoe</c:v>
                </c:pt>
                <c:pt idx="3">
                  <c:v>Forefoot offloading shoe/half shoe</c:v>
                </c:pt>
                <c:pt idx="4">
                  <c:v>Removable walker</c:v>
                </c:pt>
                <c:pt idx="5">
                  <c:v>Bivalved TCC</c:v>
                </c:pt>
                <c:pt idx="6">
                  <c:v>Standard therapeutic shoes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50</c:v>
                </c:pt>
                <c:pt idx="1">
                  <c:v>35</c:v>
                </c:pt>
                <c:pt idx="2">
                  <c:v>35</c:v>
                </c:pt>
                <c:pt idx="3">
                  <c:v>42</c:v>
                </c:pt>
                <c:pt idx="4">
                  <c:v>40</c:v>
                </c:pt>
                <c:pt idx="5">
                  <c:v>50</c:v>
                </c:pt>
                <c:pt idx="6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DC-5E41-8BE5-7BB3BE91F7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0266440"/>
        <c:axId val="460264872"/>
        <c:axId val="0"/>
      </c:bar3DChart>
      <c:catAx>
        <c:axId val="4602664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200" baseline="0">
                <a:solidFill>
                  <a:schemeClr val="tx2"/>
                </a:solidFill>
              </a:defRPr>
            </a:pPr>
            <a:endParaRPr lang="en-US"/>
          </a:p>
        </c:txPr>
        <c:crossAx val="460264872"/>
        <c:crosses val="autoZero"/>
        <c:auto val="1"/>
        <c:lblAlgn val="l"/>
        <c:lblOffset val="100"/>
        <c:noMultiLvlLbl val="0"/>
      </c:catAx>
      <c:valAx>
        <c:axId val="460264872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aseline="0">
                <a:solidFill>
                  <a:schemeClr val="tx2"/>
                </a:solidFill>
              </a:defRPr>
            </a:pPr>
            <a:endParaRPr lang="en-US"/>
          </a:p>
        </c:txPr>
        <c:crossAx val="460266440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8012415287190312"/>
          <c:y val="0.30018935566353566"/>
          <c:w val="0.18568758563863275"/>
          <c:h val="0.11440201393587389"/>
        </c:manualLayout>
      </c:layout>
      <c:overlay val="0"/>
      <c:txPr>
        <a:bodyPr/>
        <a:lstStyle/>
        <a:p>
          <a:pPr>
            <a:defRPr sz="1200"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480EFF8-9E70-42D1-A9C2-39AD7BE416C5}" type="datetimeFigureOut">
              <a:rPr lang="en-GB"/>
              <a:pPr>
                <a:defRPr/>
              </a:pPr>
              <a:t>12/06/2019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0E75E44-AD41-4425-9FD2-02457C7022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660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1E955-3428-4D98-88BF-CEC75EF8E2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434BA-4D95-4F0C-B048-964C81AF8E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85D8D-25F6-4CA9-AD50-CE2F82F828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58247-AF40-4848-9873-2882C8D3C8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5428F-A340-46D7-9646-7383BB689D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8CE75-4F35-4D31-B0AE-C4CEC7275C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02F3B-9A11-43CD-99D0-0661679A8D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AFABC-97E8-41FD-8842-341D13716E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A0455-F85B-42B1-861F-D384A7A304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029C0-0B48-489A-8F91-A1DC195B8A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DAC09-EBDE-40A9-AA7A-FEC84DA7CA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6530D-6689-460B-BCE2-98B2B3C1B3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81687-F8B2-4840-8574-D3BE20CF36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AAB0-1DC0-4464-BC08-E899D96AF5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4912EA1-9A07-40A5-BFB9-A91529AAFB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3000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3000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3000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3000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3000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3000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3000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3000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www.google.co.uk/url?sa=i&amp;rct=j&amp;q=&amp;esrc=s&amp;source=images&amp;cd=&amp;cad=rja&amp;uact=8&amp;docid=uI5HxE4zgk0yNM&amp;tbnid=kF40MKRmbKFtqM:&amp;ved=0CAUQjRw&amp;url=http://www.ychi.leeds.ac.uk/eHealthOS/oss-in-practice/index.html&amp;ei=bLg_U8DvOOSg0QWCsIGQAg&amp;bvm=bv.64125504,d.ZGU&amp;psig=AFQjCNFkdvg8bWW_lGJ3KEu_Kjr8_6dkFA&amp;ust=1396771204204298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http://www.google.co.uk/url?sa=i&amp;rct=j&amp;q=&amp;esrc=s&amp;source=images&amp;cd=&amp;cad=rja&amp;uact=8&amp;docid=uI5HxE4zgk0yNM&amp;tbnid=kF40MKRmbKFtqM:&amp;ved=0CAUQjRw&amp;url=http://www.ychi.leeds.ac.uk/eHealthOS/oss-in-practice/index.html&amp;ei=bLg_U8DvOOSg0QWCsIGQAg&amp;bvm=bv.64125504,d.ZGU&amp;psig=AFQjCNFkdvg8bWW_lGJ3KEu_Kjr8_6dkFA&amp;ust=139677120420429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.uk/url?sa=i&amp;rct=j&amp;q=&amp;esrc=s&amp;source=images&amp;cd=&amp;cad=rja&amp;uact=8&amp;docid=uI5HxE4zgk0yNM&amp;tbnid=kF40MKRmbKFtqM:&amp;ved=0CAUQjRw&amp;url=http://www.ychi.leeds.ac.uk/eHealthOS/oss-in-practice/index.html&amp;ei=bLg_U8DvOOSg0QWCsIGQAg&amp;bvm=bv.64125504,d.ZGU&amp;psig=AFQjCNFkdvg8bWW_lGJ3KEu_Kjr8_6dkFA&amp;ust=1396771204204298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uk/url?sa=i&amp;rct=j&amp;q=&amp;esrc=s&amp;source=images&amp;cd=&amp;cad=rja&amp;uact=8&amp;docid=uI5HxE4zgk0yNM&amp;tbnid=kF40MKRmbKFtqM:&amp;ved=0CAUQjRw&amp;url=http://www.ychi.leeds.ac.uk/eHealthOS/oss-in-practice/index.html&amp;ei=bLg_U8DvOOSg0QWCsIGQAg&amp;bvm=bv.64125504,d.ZGU&amp;psig=AFQjCNFkdvg8bWW_lGJ3KEu_Kjr8_6dkFA&amp;ust=1396771204204298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&amp;esrc=s&amp;source=images&amp;cd=&amp;cad=rja&amp;uact=8&amp;docid=uI5HxE4zgk0yNM&amp;tbnid=kF40MKRmbKFtqM:&amp;ved=0CAUQjRw&amp;url=http://www.ychi.leeds.ac.uk/eHealthOS/oss-in-practice/index.html&amp;ei=bLg_U8DvOOSg0QWCsIGQAg&amp;bvm=bv.64125504,d.ZGU&amp;psig=AFQjCNFkdvg8bWW_lGJ3KEu_Kjr8_6dkFA&amp;ust=139677120420429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uk/url?sa=i&amp;rct=j&amp;q=&amp;esrc=s&amp;source=images&amp;cd=&amp;cad=rja&amp;uact=8&amp;docid=uI5HxE4zgk0yNM&amp;tbnid=kF40MKRmbKFtqM:&amp;ved=0CAUQjRw&amp;url=http://www.ychi.leeds.ac.uk/eHealthOS/oss-in-practice/index.html&amp;ei=bLg_U8DvOOSg0QWCsIGQAg&amp;bvm=bv.64125504,d.ZGU&amp;psig=AFQjCNFkdvg8bWW_lGJ3KEu_Kjr8_6dkFA&amp;ust=1396771204204298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21180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alibri" panose="020F0502020204030204" pitchFamily="34" charset="0"/>
              </a:rPr>
              <a:t>Case Based Discussions - Diabetic Foot</a:t>
            </a:r>
            <a:endParaRPr lang="en-GB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861048"/>
            <a:ext cx="7344816" cy="1752600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Mr David Russell</a:t>
            </a:r>
          </a:p>
          <a:p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Consultant Vascular Surgeon, Leeds Vascular Institute</a:t>
            </a:r>
          </a:p>
          <a:p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Vascular Lead, Leeds Diabetes Limb Salvage Service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877272"/>
            <a:ext cx="1762483" cy="75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eeds Teaching Hospitals NHS Trust Logo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021288"/>
            <a:ext cx="3944180" cy="483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libri" panose="020F0502020204030204" pitchFamily="34" charset="0"/>
              </a:rPr>
              <a:t>Case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What is the initial assessment and management in clinic?</a:t>
            </a:r>
          </a:p>
        </p:txBody>
      </p:sp>
    </p:spTree>
    <p:extLst>
      <p:ext uri="{BB962C8B-B14F-4D97-AF65-F5344CB8AC3E}">
        <p14:creationId xmlns:p14="http://schemas.microsoft.com/office/powerpoint/2010/main" val="69085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libri" panose="020F0502020204030204" pitchFamily="34" charset="0"/>
              </a:rPr>
              <a:t>Case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</a:rPr>
              <a:t>What is the initial assessment and management in clinic?</a:t>
            </a:r>
          </a:p>
          <a:p>
            <a:endParaRPr lang="en-GB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defTabSz="355600">
              <a:buNone/>
            </a:pPr>
            <a:r>
              <a:rPr lang="en-GB" sz="2200" dirty="0">
                <a:latin typeface="Calibri" panose="020F0502020204030204" pitchFamily="34" charset="0"/>
              </a:rPr>
              <a:t>	</a:t>
            </a:r>
            <a:r>
              <a:rPr lang="en-GB" dirty="0">
                <a:latin typeface="Calibri" panose="020F0502020204030204" pitchFamily="34" charset="0"/>
              </a:rPr>
              <a:t>History and risk factors</a:t>
            </a:r>
          </a:p>
          <a:p>
            <a:pPr marL="0" indent="0" defTabSz="355600">
              <a:buNone/>
            </a:pPr>
            <a:r>
              <a:rPr lang="en-GB" dirty="0">
                <a:latin typeface="Calibri" panose="020F0502020204030204" pitchFamily="34" charset="0"/>
              </a:rPr>
              <a:t>	Lifestyle and social factors</a:t>
            </a:r>
          </a:p>
          <a:p>
            <a:pPr marL="0" indent="0" defTabSz="355600">
              <a:buNone/>
            </a:pPr>
            <a:r>
              <a:rPr lang="en-GB" dirty="0">
                <a:latin typeface="Calibri" panose="020F0502020204030204" pitchFamily="34" charset="0"/>
              </a:rPr>
              <a:t>	Neuropathy</a:t>
            </a:r>
          </a:p>
          <a:p>
            <a:pPr marL="0" indent="0" defTabSz="355600">
              <a:buNone/>
            </a:pPr>
            <a:r>
              <a:rPr lang="en-GB" dirty="0">
                <a:latin typeface="Calibri" panose="020F0502020204030204" pitchFamily="34" charset="0"/>
              </a:rPr>
              <a:t>	Vascular assessment</a:t>
            </a:r>
          </a:p>
          <a:p>
            <a:pPr marL="0" indent="0" defTabSz="355600">
              <a:buNone/>
            </a:pPr>
            <a:r>
              <a:rPr lang="en-GB" dirty="0">
                <a:latin typeface="Calibri" panose="020F0502020204030204" pitchFamily="34" charset="0"/>
              </a:rPr>
              <a:t>	Wound assessment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5" r="25880"/>
          <a:stretch/>
        </p:blipFill>
        <p:spPr>
          <a:xfrm flipH="1">
            <a:off x="5912209" y="3140968"/>
            <a:ext cx="277459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70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libri" panose="020F0502020204030204" pitchFamily="34" charset="0"/>
              </a:rPr>
              <a:t>Vascular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Neuropathy is associated with medial calcinosis and abnormal autonomic responses which affects all recognised bedside tests</a:t>
            </a:r>
          </a:p>
          <a:p>
            <a:pPr lvl="1"/>
            <a:r>
              <a:rPr lang="en-GB" dirty="0">
                <a:latin typeface="Calibri" panose="020F0502020204030204" pitchFamily="34" charset="0"/>
              </a:rPr>
              <a:t>ABPI inaccurate in 40%</a:t>
            </a:r>
          </a:p>
          <a:p>
            <a:pPr lvl="1"/>
            <a:r>
              <a:rPr lang="en-GB" dirty="0">
                <a:latin typeface="Calibri" panose="020F0502020204030204" pitchFamily="34" charset="0"/>
              </a:rPr>
              <a:t>TBI inaccurate / not measurable in 30%</a:t>
            </a:r>
          </a:p>
        </p:txBody>
      </p:sp>
    </p:spTree>
    <p:extLst>
      <p:ext uri="{BB962C8B-B14F-4D97-AF65-F5344CB8AC3E}">
        <p14:creationId xmlns:p14="http://schemas.microsoft.com/office/powerpoint/2010/main" val="1119941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961" t="2122" b="1838"/>
          <a:stretch/>
        </p:blipFill>
        <p:spPr>
          <a:xfrm rot="5400000">
            <a:off x="3087826" y="-372428"/>
            <a:ext cx="2922725" cy="79204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Assessment of Ischaemia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245492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						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67270" y="2594261"/>
            <a:ext cx="7942166" cy="8595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05526" y="5605681"/>
            <a:ext cx="5314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solidFill>
                  <a:schemeClr val="tx2"/>
                </a:solidFill>
              </a:rPr>
              <a:t>Vriens</a:t>
            </a:r>
            <a:r>
              <a:rPr lang="en-GB" sz="900" dirty="0">
                <a:solidFill>
                  <a:schemeClr val="tx2"/>
                </a:solidFill>
              </a:rPr>
              <a:t> B et al. </a:t>
            </a:r>
            <a:r>
              <a:rPr lang="da-DK" sz="900" dirty="0">
                <a:solidFill>
                  <a:schemeClr val="tx2"/>
                </a:solidFill>
              </a:rPr>
              <a:t>Diabet. Med. 2018; 35: 895–902</a:t>
            </a:r>
            <a:endParaRPr lang="en-GB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2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961" t="2122" b="1838"/>
          <a:stretch/>
        </p:blipFill>
        <p:spPr>
          <a:xfrm rot="5400000">
            <a:off x="3087826" y="-372428"/>
            <a:ext cx="2922725" cy="792049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71023" y="3379471"/>
            <a:ext cx="7938412" cy="1575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Assessment of Ischaemia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1023" y="2456892"/>
            <a:ext cx="7938412" cy="2434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71023" y="3623310"/>
            <a:ext cx="7938412" cy="23773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571023" y="3929430"/>
            <a:ext cx="7938411" cy="2016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05526" y="5605681"/>
            <a:ext cx="5314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solidFill>
                  <a:schemeClr val="tx2"/>
                </a:solidFill>
              </a:rPr>
              <a:t>Vriens</a:t>
            </a:r>
            <a:r>
              <a:rPr lang="en-GB" sz="900" dirty="0">
                <a:solidFill>
                  <a:schemeClr val="tx2"/>
                </a:solidFill>
              </a:rPr>
              <a:t> B et al. </a:t>
            </a:r>
            <a:r>
              <a:rPr lang="da-DK" sz="900" dirty="0">
                <a:solidFill>
                  <a:schemeClr val="tx2"/>
                </a:solidFill>
              </a:rPr>
              <a:t>Diabet. Med. 2018; 35: 895–902</a:t>
            </a:r>
            <a:endParaRPr lang="en-GB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3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961" t="2122" b="1838"/>
          <a:stretch/>
        </p:blipFill>
        <p:spPr>
          <a:xfrm rot="5400000">
            <a:off x="3087826" y="-372428"/>
            <a:ext cx="2922725" cy="79204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Assessment of Ischaemia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245492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						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0411" y="3483006"/>
            <a:ext cx="7919024" cy="1936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92409" y="3830458"/>
            <a:ext cx="7917026" cy="1829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592409" y="4049316"/>
            <a:ext cx="7917026" cy="1700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05526" y="5605681"/>
            <a:ext cx="5314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solidFill>
                  <a:schemeClr val="tx2"/>
                </a:solidFill>
              </a:rPr>
              <a:t>Vriens</a:t>
            </a:r>
            <a:r>
              <a:rPr lang="en-GB" sz="900" dirty="0">
                <a:solidFill>
                  <a:schemeClr val="tx2"/>
                </a:solidFill>
              </a:rPr>
              <a:t> B et al. </a:t>
            </a:r>
            <a:r>
              <a:rPr lang="da-DK" sz="900" dirty="0">
                <a:solidFill>
                  <a:schemeClr val="tx2"/>
                </a:solidFill>
              </a:rPr>
              <a:t>Diabet. Med. 2018; 35: 895–902</a:t>
            </a:r>
            <a:endParaRPr lang="en-GB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288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libri" panose="020F0502020204030204" pitchFamily="34" charset="0"/>
              </a:rPr>
              <a:t>Wound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TIME</a:t>
            </a:r>
          </a:p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T</a:t>
            </a:r>
            <a:r>
              <a:rPr lang="en-GB" dirty="0">
                <a:latin typeface="Calibri" panose="020F0502020204030204" pitchFamily="34" charset="0"/>
              </a:rPr>
              <a:t>issue</a:t>
            </a:r>
          </a:p>
          <a:p>
            <a:pPr lvl="1"/>
            <a:r>
              <a:rPr lang="en-GB" dirty="0">
                <a:latin typeface="Calibri" panose="020F0502020204030204" pitchFamily="34" charset="0"/>
              </a:rPr>
              <a:t>Debridement of non-viable material </a:t>
            </a:r>
          </a:p>
          <a:p>
            <a:pPr lvl="2"/>
            <a:r>
              <a:rPr lang="en-GB" dirty="0">
                <a:latin typeface="Calibri" panose="020F0502020204030204" pitchFamily="34" charset="0"/>
              </a:rPr>
              <a:t>Surgical/</a:t>
            </a:r>
            <a:r>
              <a:rPr lang="en-GB">
                <a:latin typeface="Calibri" panose="020F0502020204030204" pitchFamily="34" charset="0"/>
              </a:rPr>
              <a:t>hydrosurgical</a:t>
            </a:r>
            <a:endParaRPr lang="en-GB" dirty="0">
              <a:latin typeface="Calibri" panose="020F0502020204030204" pitchFamily="34" charset="0"/>
            </a:endParaRPr>
          </a:p>
          <a:p>
            <a:pPr lvl="2"/>
            <a:r>
              <a:rPr lang="en-GB" dirty="0">
                <a:latin typeface="Calibri" panose="020F0502020204030204" pitchFamily="34" charset="0"/>
              </a:rPr>
              <a:t>Enzymatic</a:t>
            </a:r>
          </a:p>
          <a:p>
            <a:pPr lvl="2"/>
            <a:r>
              <a:rPr lang="en-GB" dirty="0">
                <a:latin typeface="Calibri" panose="020F0502020204030204" pitchFamily="34" charset="0"/>
              </a:rPr>
              <a:t>Hydrolytic</a:t>
            </a:r>
          </a:p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latin typeface="Calibri" panose="020F0502020204030204" pitchFamily="34" charset="0"/>
              </a:rPr>
              <a:t>nfection/Inflammation</a:t>
            </a:r>
          </a:p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M</a:t>
            </a:r>
            <a:r>
              <a:rPr lang="en-GB" dirty="0">
                <a:latin typeface="Calibri" panose="020F0502020204030204" pitchFamily="34" charset="0"/>
              </a:rPr>
              <a:t>oisture imbalance</a:t>
            </a:r>
          </a:p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E</a:t>
            </a:r>
            <a:r>
              <a:rPr lang="en-GB" dirty="0">
                <a:latin typeface="Calibri" panose="020F0502020204030204" pitchFamily="34" charset="0"/>
              </a:rPr>
              <a:t>dge of wound</a:t>
            </a:r>
          </a:p>
        </p:txBody>
      </p:sp>
    </p:spTree>
    <p:extLst>
      <p:ext uri="{BB962C8B-B14F-4D97-AF65-F5344CB8AC3E}">
        <p14:creationId xmlns:p14="http://schemas.microsoft.com/office/powerpoint/2010/main" val="2776475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libri" panose="020F0502020204030204" pitchFamily="34" charset="0"/>
              </a:rPr>
              <a:t>Wound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Probe to Bone Test (PTB)</a:t>
            </a:r>
          </a:p>
          <a:p>
            <a:pPr lvl="1"/>
            <a:r>
              <a:rPr lang="en-GB" dirty="0">
                <a:latin typeface="Calibri" panose="020F0502020204030204" pitchFamily="34" charset="0"/>
              </a:rPr>
              <a:t>PPV= 0.57; NPV= 0.98 [~20% prev.] (</a:t>
            </a:r>
            <a:r>
              <a:rPr lang="en-GB" dirty="0" err="1">
                <a:latin typeface="Calibri" panose="020F0502020204030204" pitchFamily="34" charset="0"/>
              </a:rPr>
              <a:t>Lavery</a:t>
            </a:r>
            <a:r>
              <a:rPr lang="en-GB" dirty="0">
                <a:latin typeface="Calibri" panose="020F0502020204030204" pitchFamily="34" charset="0"/>
              </a:rPr>
              <a:t> 2007)</a:t>
            </a:r>
          </a:p>
          <a:p>
            <a:pPr lvl="1"/>
            <a:r>
              <a:rPr lang="en-GB" dirty="0">
                <a:latin typeface="Calibri" panose="020F0502020204030204" pitchFamily="34" charset="0"/>
              </a:rPr>
              <a:t>PPV= 0.95; NPV= 0.91 [~80% prev.] (Lozano 2010)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Classification systems</a:t>
            </a:r>
          </a:p>
          <a:p>
            <a:pPr lvl="1"/>
            <a:r>
              <a:rPr lang="en-GB" dirty="0">
                <a:latin typeface="Calibri" panose="020F0502020204030204" pitchFamily="34" charset="0"/>
              </a:rPr>
              <a:t>Texas</a:t>
            </a:r>
          </a:p>
          <a:p>
            <a:pPr lvl="1"/>
            <a:r>
              <a:rPr lang="en-GB" dirty="0" err="1">
                <a:latin typeface="Calibri" panose="020F0502020204030204" pitchFamily="34" charset="0"/>
              </a:rPr>
              <a:t>WIFi</a:t>
            </a:r>
            <a:endParaRPr lang="en-GB" dirty="0">
              <a:latin typeface="Calibri" panose="020F0502020204030204" pitchFamily="34" charset="0"/>
            </a:endParaRPr>
          </a:p>
          <a:p>
            <a:pPr lvl="1"/>
            <a:r>
              <a:rPr lang="en-GB" dirty="0">
                <a:latin typeface="Calibri" panose="020F0502020204030204" pitchFamily="34" charset="0"/>
              </a:rPr>
              <a:t>SINBAD</a:t>
            </a:r>
          </a:p>
        </p:txBody>
      </p:sp>
    </p:spTree>
    <p:extLst>
      <p:ext uri="{BB962C8B-B14F-4D97-AF65-F5344CB8AC3E}">
        <p14:creationId xmlns:p14="http://schemas.microsoft.com/office/powerpoint/2010/main" val="1564963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04664"/>
            <a:ext cx="6984776" cy="63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93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rPr>
              <a:t>Off-loading the diabetic 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946275"/>
            <a:ext cx="5156944" cy="4114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/>
                <a:latin typeface="Calibri" panose="020F0502020204030204" pitchFamily="34" charset="0"/>
              </a:rPr>
              <a:t>Peak pressures up to 1000kPa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400" dirty="0">
              <a:ln w="0"/>
              <a:effectLst/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/>
                <a:latin typeface="Calibri" panose="020F0502020204030204" pitchFamily="34" charset="0"/>
              </a:rPr>
              <a:t>Repetitive pressure insult, with shear forces, leads to ulceration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400" dirty="0">
              <a:ln w="0"/>
              <a:effectLst/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/>
                <a:latin typeface="Calibri" panose="020F0502020204030204" pitchFamily="34" charset="0"/>
              </a:rPr>
              <a:t>Misnomer – all strategies aim to redistribute pressure</a:t>
            </a:r>
          </a:p>
          <a:p>
            <a:pPr>
              <a:buClr>
                <a:schemeClr val="bg1"/>
              </a:buClr>
              <a:defRPr/>
            </a:pPr>
            <a:endParaRPr lang="en-US" sz="2400" dirty="0">
              <a:ln w="0"/>
              <a:effectLst/>
              <a:latin typeface="Calibri" panose="020F0502020204030204" pitchFamily="34" charset="0"/>
            </a:endParaRPr>
          </a:p>
          <a:p>
            <a:pPr>
              <a:buClr>
                <a:schemeClr val="bg1"/>
              </a:buClr>
              <a:defRPr/>
            </a:pPr>
            <a:endParaRPr lang="en-US" sz="2400" dirty="0">
              <a:ln w="0"/>
              <a:effectLst/>
              <a:latin typeface="Calibri" panose="020F0502020204030204" pitchFamily="34" charset="0"/>
            </a:endParaRPr>
          </a:p>
        </p:txBody>
      </p:sp>
      <p:pic>
        <p:nvPicPr>
          <p:cNvPr id="4" name="Picture 3" descr="C:\Users\Jane McAdam\Pictures\work\Feet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04864"/>
            <a:ext cx="187325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6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</a:rPr>
              <a:t>Incidence of Amputation in England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779444"/>
              </p:ext>
            </p:extLst>
          </p:nvPr>
        </p:nvGraphicFramePr>
        <p:xfrm>
          <a:off x="457200" y="2636912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</a:rPr>
                        <a:t>Lost Limb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</a:rPr>
                        <a:t>2010-11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</a:rPr>
                        <a:t>2011-12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</a:rPr>
                        <a:t>2012-13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Leg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5,061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4,701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4,669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Foot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785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1,040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Toe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5,512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6,021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5,951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11,358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11,701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11,660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6143625"/>
            <a:ext cx="7143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/>
            <a:r>
              <a:rPr lang="en-GB" sz="1200" dirty="0"/>
              <a:t>APPG on Vascular Disease, March 2014</a:t>
            </a:r>
          </a:p>
        </p:txBody>
      </p:sp>
    </p:spTree>
    <p:extLst>
      <p:ext uri="{BB962C8B-B14F-4D97-AF65-F5344CB8AC3E}">
        <p14:creationId xmlns:p14="http://schemas.microsoft.com/office/powerpoint/2010/main" val="848121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rPr>
              <a:t>Off-loading footwear – pressure reduction</a:t>
            </a:r>
          </a:p>
        </p:txBody>
      </p:sp>
      <p:sp>
        <p:nvSpPr>
          <p:cNvPr id="13314" name="AutoShape 2" descr="data:image/jpeg;base64,/9j/4AAQSkZJRgABAQAAAQABAAD/2wCEAAkGBxAREBUUEBASFRQUFRwaGBcVGBUeGxcZHhYWHxoWFh8YHDQjGBslHRobJD0hJyktMi4uFyAzODMsOCgvLisBCgoKDQwOGhAQGjQlHyU1NzI3NDc2LzE0LC83LDAtNzY3OC4xKzcuLi00Nyw3ODc0NDE4LTIrNzAsLCs0LCssLP/AABEIACsAwAMBIgACEQEDEQH/xAAbAAABBQEBAAAAAAAAAAAAAAAAAQIDBgcEBf/EADMQAAIBAwMCBAQFAwUAAAAAAAECAwAEEQUSISIxExRBUQYyYYFTcZGS0SNSsRUkQqGi/8QAFwEBAQEBAAAAAAAAAAAAAAAAAAEDBP/EACMRAQEBAAEDAgcAAAAAAAAAAAABAhEDE1ExQRIhIoGh4fD/2gAMAwEAAhEDEQA/ANxoqNpVHdgPuKSKZWGVYMMkZBB5BwRx7GglopuaN1A6im5pk0yopZ2CqO5JAA/MntQS0U3NNEq+jD9RQSUU3NIzYGScAd6B9FQ+YTbv3rsIzuyMYPY57Y5qTNA6im5o3CgdRTc0ZoHUVEZVBAJGTnAyMnHfA9afmgdRUccysSFYEqcHBBwcA4PscEcfWvK+KtTe1tZJowpZMYDZx3HtVzm6skTWpmc17NJmqRq2u6lb2i3LC2YMFJQJJldw4z110XWq6hGJiz2n9CJZG6JP+W7CfP36f+xWvY15jLvZ8LfmjNUjTde1KeCKVBa/1nKqpWT0zlid3bANdMPxFJ46RG6tJGMmx0jSQMDznBL44xS9DU5ngnXzfmbrmh28mq2btaxMGjuS7GMHLAQbC5x374z9cV5umC8t0DxPK5lnvAIWRdg6p3iIwoIO5VGScHd+VaFSYrFsp/wBf3M28zTeIPDjJVs745Du3A5iTaOB0ckEHnmvLsdWeGyuo7cOLlbq4bbskyIzduS65Qg4Q7h3/I1omKKDNptXvhDGfMZhaaQGZWbciiNCiPIbfHLl+rwwOlRnvnh+Lru7ks7iK4nlLmyj8JIIm2XLsG8U8oSey8dO0HPrxq9GKCr/AA/qErX11FI7yBTuVhxEi7iBFgoCsgHfqYEc8ZxVf1DTPLXWoS2lmiukVr4bpEMruacTPFhDlwmDwD6ZB9dIxRigziXW7kW6AzyN4sr+HNGx6VWNcRyP5cl3LMdoCDOME8c9dnqk82BdSzRs9ohjiWPCzO0LGXcSpywbjZkbeO+avmKMUGZ5u7exWMPLKG0xJAskatskVol2KAn9rfKcnpzXvCW78wZDPLsF94Qi2rs8IqMk9Oe/O7Ppirdiigz74Z1i6a6tEnmnLzRTtcwvHtSKVPCwkZKjgbzxlsgA555f8QWl2z6r4DRqjW6gh4XdpP8AbyZCEOAPbseattlokEUhlRSXwQGZ3YqCQSqbidgJA4HsPavRxQZ9NqN0jFRJMkqeCttbqmUnjKR72c7O+4uCdw2BAeM8wya7OplVrmYAXcSmZF3L4btN0RL4WVdQo3fNgbWzzWj4ryNRvYfFCSIxaMq6n03dXy/UD0+oqyW+iWyeqrQXFzO8aB5mjYXYjn8MCRkCw+G24p0ksXAOBuAB5ryLzXbmHTrYW0ly0qWe8M+euVQoMBXwCXZSCNuV4PcnmtCh12JyoUEhyBnsASobBJ9cHt64NSPqyq7K6soU/N3B6S3pyBtBPNX4anx5UfU7ye3kupEMqqb/ACY41IlnHlbYAQkoQxBz08bsY3DBq1fHMQexkVmCqxQFj2ALqCT+Qr0JtWiUkZYkYyArE8kD29zXayAjBAI+tXNuNTSak3mxQxr9pLe3EMs0YtmjjCMWG3chycHtzn/zUesfFMccFzJBNC8ss4Cr0t0KAuSP7eCfvV98pH+Gn7R/FHlY/wANP2j+K2nV6fM+n+/bK9LfHqz3VdTE/lFgvraKSJDIzblC7yANmBwON3FSXF9byXViN8Et0JcySQfLt2t3Przj9DV+8pH+Gn7R/FC20YOQiAj2Ap38z28/n7J2NX3TYoxS0VzOkmKMUtFAmKMUtFAmKMUtFAmKMUtFAmKMUtFAmKMUtFAmK55rGJzlkUnIOfqAQD+hI+9dNFByHT4sjoHGCPsOPzxgU97NCSSoJPf69OP8cV0UU5qcRw/6TD+GOM+/qRn78D9K7QKWirzySSExRiloqKTFGKWig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242888"/>
            <a:ext cx="2286000" cy="514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23528" y="6309320"/>
            <a:ext cx="6912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  <a:latin typeface="+mn-lt"/>
              </a:rPr>
              <a:t>Modified from Cavanagh PR et al. JVS 2010; 52(12S): 37S-43S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2515086"/>
              </p:ext>
            </p:extLst>
          </p:nvPr>
        </p:nvGraphicFramePr>
        <p:xfrm>
          <a:off x="899592" y="1628800"/>
          <a:ext cx="7416824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9619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rPr>
              <a:t>Off-loading footwear – healing</a:t>
            </a:r>
          </a:p>
        </p:txBody>
      </p:sp>
      <p:sp>
        <p:nvSpPr>
          <p:cNvPr id="13314" name="AutoShape 2" descr="data:image/jpeg;base64,/9j/4AAQSkZJRgABAQAAAQABAAD/2wCEAAkGBxAREBUUEBASFRQUFRwaGBcVGBUeGxcZHhYWHxoWFh8YHDQjGBslHRobJD0hJyktMi4uFyAzODMsOCgvLisBCgoKDQwOGhAQGjQlHyU1NzI3NDc2LzE0LC83LDAtNzY3OC4xKzcuLi00Nyw3ODc0NDE4LTIrNzAsLCs0LCssLP/AABEIACsAwAMBIgACEQEDEQH/xAAbAAABBQEBAAAAAAAAAAAAAAAAAQIDBgcEBf/EADMQAAIBAwMCBAQFAwUAAAAAAAECAwAEEQUSISIxExRBUQYyYYFTcZGS0SNSsRUkQqGi/8QAFwEBAQEBAAAAAAAAAAAAAAAAAAEDBP/EACMRAQEBAAEDAgcAAAAAAAAAAAABAhEDE1ExQRIhIoGh4fD/2gAMAwEAAhEDEQA/ANxoqNpVHdgPuKSKZWGVYMMkZBB5BwRx7GglopuaN1A6im5pk0yopZ2CqO5JAA/MntQS0U3NNEq+jD9RQSUU3NIzYGScAd6B9FQ+YTbv3rsIzuyMYPY57Y5qTNA6im5o3CgdRTc0ZoHUVEZVBAJGTnAyMnHfA9afmgdRUccysSFYEqcHBBwcA4PscEcfWvK+KtTe1tZJowpZMYDZx3HtVzm6skTWpmc17NJmqRq2u6lb2i3LC2YMFJQJJldw4z110XWq6hGJiz2n9CJZG6JP+W7CfP36f+xWvY15jLvZ8LfmjNUjTde1KeCKVBa/1nKqpWT0zlid3bANdMPxFJ46RG6tJGMmx0jSQMDznBL44xS9DU5ngnXzfmbrmh28mq2btaxMGjuS7GMHLAQbC5x374z9cV5umC8t0DxPK5lnvAIWRdg6p3iIwoIO5VGScHd+VaFSYrFsp/wBf3M28zTeIPDjJVs745Du3A5iTaOB0ckEHnmvLsdWeGyuo7cOLlbq4bbskyIzduS65Qg4Q7h3/I1omKKDNptXvhDGfMZhaaQGZWbciiNCiPIbfHLl+rwwOlRnvnh+Lru7ks7iK4nlLmyj8JIIm2XLsG8U8oSey8dO0HPrxq9GKCr/AA/qErX11FI7yBTuVhxEi7iBFgoCsgHfqYEc8ZxVf1DTPLXWoS2lmiukVr4bpEMruacTPFhDlwmDwD6ZB9dIxRigziXW7kW6AzyN4sr+HNGx6VWNcRyP5cl3LMdoCDOME8c9dnqk82BdSzRs9ohjiWPCzO0LGXcSpywbjZkbeO+avmKMUGZ5u7exWMPLKG0xJAskatskVol2KAn9rfKcnpzXvCW78wZDPLsF94Qi2rs8IqMk9Oe/O7Ppirdiigz74Z1i6a6tEnmnLzRTtcwvHtSKVPCwkZKjgbzxlsgA555f8QWl2z6r4DRqjW6gh4XdpP8AbyZCEOAPbseattlokEUhlRSXwQGZ3YqCQSqbidgJA4HsPavRxQZ9NqN0jFRJMkqeCttbqmUnjKR72c7O+4uCdw2BAeM8wya7OplVrmYAXcSmZF3L4btN0RL4WVdQo3fNgbWzzWj4ryNRvYfFCSIxaMq6n03dXy/UD0+oqyW+iWyeqrQXFzO8aB5mjYXYjn8MCRkCw+G24p0ksXAOBuAB5ryLzXbmHTrYW0ly0qWe8M+euVQoMBXwCXZSCNuV4PcnmtCh12JyoUEhyBnsASobBJ9cHt64NSPqyq7K6soU/N3B6S3pyBtBPNX4anx5UfU7ye3kupEMqqb/ACY41IlnHlbYAQkoQxBz08bsY3DBq1fHMQexkVmCqxQFj2ALqCT+Qr0JtWiUkZYkYyArE8kD29zXayAjBAI+tXNuNTSak3mxQxr9pLe3EMs0YtmjjCMWG3chycHtzn/zUesfFMccFzJBNC8ss4Cr0t0KAuSP7eCfvV98pH+Gn7R/FHlY/wANP2j+K2nV6fM+n+/bK9LfHqz3VdTE/lFgvraKSJDIzblC7yANmBwON3FSXF9byXViN8Et0JcySQfLt2t3Przj9DV+8pH+Gn7R/FC20YOQiAj2Ap38z28/n7J2NX3TYoxS0VzOkmKMUtFAmKMUtFAmKMUtFAmKMUtFAmKMUtFAmKMUtFAmK55rGJzlkUnIOfqAQD+hI+9dNFByHT4sjoHGCPsOPzxgU97NCSSoJPf69OP8cV0UU5qcRw/6TD+GOM+/qRn78D9K7QKWirzySSExRiloqKTFGKWig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242888"/>
            <a:ext cx="2286000" cy="514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23528" y="6309320"/>
            <a:ext cx="6912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  <a:latin typeface="+mn-lt"/>
              </a:rPr>
              <a:t>Modified from Cavanagh PR et al. JVS 2010; 52(12S): 37S-43S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323831920"/>
              </p:ext>
            </p:extLst>
          </p:nvPr>
        </p:nvGraphicFramePr>
        <p:xfrm>
          <a:off x="179512" y="1628800"/>
          <a:ext cx="8640960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6322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rPr>
              <a:t>Off-loading footwear -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6"/>
            <a:ext cx="7772400" cy="4464496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/>
                <a:latin typeface="Calibri" panose="020F0502020204030204" pitchFamily="34" charset="0"/>
              </a:rPr>
              <a:t> Both NICE and IWGDF recommend TCC</a:t>
            </a:r>
          </a:p>
          <a:p>
            <a:pPr lvl="1" indent="-342900">
              <a:buFont typeface="Arial" pitchFamily="34" charset="0"/>
              <a:buChar char="•"/>
              <a:defRPr/>
            </a:pPr>
            <a:r>
              <a:rPr lang="en-US" sz="2400" dirty="0">
                <a:ln w="0"/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en-US" sz="2000" dirty="0">
                <a:ln w="0"/>
                <a:effectLst/>
                <a:latin typeface="Calibri" panose="020F0502020204030204" pitchFamily="34" charset="0"/>
                <a:cs typeface="+mn-cs"/>
              </a:rPr>
              <a:t>Contra-indicated in infection and significant ischaemia</a:t>
            </a:r>
          </a:p>
          <a:p>
            <a:pPr lvl="1" indent="-342900">
              <a:buFont typeface="Arial" pitchFamily="34" charset="0"/>
              <a:buChar char="•"/>
              <a:defRPr/>
            </a:pPr>
            <a:r>
              <a:rPr lang="en-US" sz="2000" dirty="0">
                <a:ln w="0"/>
                <a:effectLst/>
                <a:latin typeface="Calibri" panose="020F0502020204030204" pitchFamily="34" charset="0"/>
                <a:cs typeface="+mn-cs"/>
              </a:rPr>
              <a:t> Long application time</a:t>
            </a:r>
          </a:p>
          <a:p>
            <a:pPr lvl="1" indent="-342900">
              <a:buFont typeface="Arial" pitchFamily="34" charset="0"/>
              <a:buChar char="•"/>
              <a:defRPr/>
            </a:pPr>
            <a:r>
              <a:rPr lang="en-US" sz="2000" dirty="0">
                <a:ln w="0"/>
                <a:effectLst/>
                <a:latin typeface="Calibri" panose="020F0502020204030204" pitchFamily="34" charset="0"/>
                <a:cs typeface="+mn-cs"/>
              </a:rPr>
              <a:t> Only offered as routine footwear in 2% US centres</a:t>
            </a:r>
            <a:r>
              <a:rPr lang="en-US" sz="2000" baseline="30000" dirty="0">
                <a:ln w="0"/>
                <a:effectLst/>
                <a:latin typeface="Calibri" panose="020F0502020204030204" pitchFamily="34" charset="0"/>
                <a:cs typeface="+mn-cs"/>
              </a:rPr>
              <a:t>2</a:t>
            </a:r>
          </a:p>
          <a:p>
            <a:pPr marL="571500" lvl="1" indent="-171450">
              <a:buFont typeface="Arial" panose="020B0604020202020204" pitchFamily="34" charset="0"/>
              <a:buChar char="•"/>
              <a:defRPr/>
            </a:pPr>
            <a:endParaRPr lang="en-US" sz="1200" dirty="0">
              <a:ln w="0"/>
              <a:effectLst/>
              <a:latin typeface="Calibri" panose="020F0502020204030204" pitchFamily="34" charset="0"/>
              <a:cs typeface="+mn-cs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/>
                <a:latin typeface="Calibri" panose="020F0502020204030204" pitchFamily="34" charset="0"/>
              </a:rPr>
              <a:t> Compliance is poor with removable devices</a:t>
            </a:r>
            <a:r>
              <a:rPr lang="en-US" sz="2400" baseline="30000" dirty="0">
                <a:ln w="0"/>
                <a:effectLst/>
                <a:latin typeface="Calibri" panose="020F0502020204030204" pitchFamily="34" charset="0"/>
              </a:rPr>
              <a:t>1</a:t>
            </a:r>
            <a:endParaRPr lang="en-US" sz="2400" dirty="0">
              <a:ln w="0"/>
              <a:effectLst/>
              <a:latin typeface="Calibri" panose="020F0502020204030204" pitchFamily="34" charset="0"/>
            </a:endParaRPr>
          </a:p>
          <a:p>
            <a:pPr marL="571500" lvl="1" indent="-171450">
              <a:buFont typeface="Arial" panose="020B0604020202020204" pitchFamily="34" charset="0"/>
              <a:buChar char="•"/>
              <a:defRPr/>
            </a:pPr>
            <a:endParaRPr lang="en-US" sz="1200" dirty="0">
              <a:ln w="0"/>
              <a:effectLst/>
              <a:latin typeface="Calibri" panose="020F0502020204030204" pitchFamily="34" charset="0"/>
              <a:cs typeface="+mn-cs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/>
                <a:latin typeface="Calibri" panose="020F0502020204030204" pitchFamily="34" charset="0"/>
              </a:rPr>
              <a:t> </a:t>
            </a:r>
            <a:r>
              <a:rPr lang="en-US" sz="2400" dirty="0" err="1">
                <a:ln w="0"/>
                <a:effectLst/>
                <a:latin typeface="Calibri" panose="020F0502020204030204" pitchFamily="34" charset="0"/>
              </a:rPr>
              <a:t>iTCC</a:t>
            </a:r>
            <a:r>
              <a:rPr lang="en-US" sz="2400" dirty="0">
                <a:ln w="0"/>
                <a:effectLst/>
                <a:latin typeface="Calibri" panose="020F0502020204030204" pitchFamily="34" charset="0"/>
              </a:rPr>
              <a:t> quicker to apply, equally effective</a:t>
            </a:r>
            <a:r>
              <a:rPr lang="en-US" sz="2400" baseline="30000" dirty="0">
                <a:ln w="0"/>
                <a:effectLst/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3314" name="AutoShape 2" descr="data:image/jpeg;base64,/9j/4AAQSkZJRgABAQAAAQABAAD/2wCEAAkGBxAREBUUEBASFRQUFRwaGBcVGBUeGxcZHhYWHxoWFh8YHDQjGBslHRobJD0hJyktMi4uFyAzODMsOCgvLisBCgoKDQwOGhAQGjQlHyU1NzI3NDc2LzE0LC83LDAtNzY3OC4xKzcuLi00Nyw3ODc0NDE4LTIrNzAsLCs0LCssLP/AABEIACsAwAMBIgACEQEDEQH/xAAbAAABBQEBAAAAAAAAAAAAAAAAAQIDBgcEBf/EADMQAAIBAwMCBAQFAwUAAAAAAAECAwAEEQUSISIxExRBUQYyYYFTcZGS0SNSsRUkQqGi/8QAFwEBAQEBAAAAAAAAAAAAAAAAAAEDBP/EACMRAQEBAAEDAgcAAAAAAAAAAAABAhEDE1ExQRIhIoGh4fD/2gAMAwEAAhEDEQA/ANxoqNpVHdgPuKSKZWGVYMMkZBB5BwRx7GglopuaN1A6im5pk0yopZ2CqO5JAA/MntQS0U3NNEq+jD9RQSUU3NIzYGScAd6B9FQ+YTbv3rsIzuyMYPY57Y5qTNA6im5o3CgdRTc0ZoHUVEZVBAJGTnAyMnHfA9afmgdRUccysSFYEqcHBBwcA4PscEcfWvK+KtTe1tZJowpZMYDZx3HtVzm6skTWpmc17NJmqRq2u6lb2i3LC2YMFJQJJldw4z110XWq6hGJiz2n9CJZG6JP+W7CfP36f+xWvY15jLvZ8LfmjNUjTde1KeCKVBa/1nKqpWT0zlid3bANdMPxFJ46RG6tJGMmx0jSQMDznBL44xS9DU5ngnXzfmbrmh28mq2btaxMGjuS7GMHLAQbC5x374z9cV5umC8t0DxPK5lnvAIWRdg6p3iIwoIO5VGScHd+VaFSYrFsp/wBf3M28zTeIPDjJVs745Du3A5iTaOB0ckEHnmvLsdWeGyuo7cOLlbq4bbskyIzduS65Qg4Q7h3/I1omKKDNptXvhDGfMZhaaQGZWbciiNCiPIbfHLl+rwwOlRnvnh+Lru7ks7iK4nlLmyj8JIIm2XLsG8U8oSey8dO0HPrxq9GKCr/AA/qErX11FI7yBTuVhxEi7iBFgoCsgHfqYEc8ZxVf1DTPLXWoS2lmiukVr4bpEMruacTPFhDlwmDwD6ZB9dIxRigziXW7kW6AzyN4sr+HNGx6VWNcRyP5cl3LMdoCDOME8c9dnqk82BdSzRs9ohjiWPCzO0LGXcSpywbjZkbeO+avmKMUGZ5u7exWMPLKG0xJAskatskVol2KAn9rfKcnpzXvCW78wZDPLsF94Qi2rs8IqMk9Oe/O7Ppirdiigz74Z1i6a6tEnmnLzRTtcwvHtSKVPCwkZKjgbzxlsgA555f8QWl2z6r4DRqjW6gh4XdpP8AbyZCEOAPbseattlokEUhlRSXwQGZ3YqCQSqbidgJA4HsPavRxQZ9NqN0jFRJMkqeCttbqmUnjKR72c7O+4uCdw2BAeM8wya7OplVrmYAXcSmZF3L4btN0RL4WVdQo3fNgbWzzWj4ryNRvYfFCSIxaMq6n03dXy/UD0+oqyW+iWyeqrQXFzO8aB5mjYXYjn8MCRkCw+G24p0ksXAOBuAB5ryLzXbmHTrYW0ly0qWe8M+euVQoMBXwCXZSCNuV4PcnmtCh12JyoUEhyBnsASobBJ9cHt64NSPqyq7K6soU/N3B6S3pyBtBPNX4anx5UfU7ye3kupEMqqb/ACY41IlnHlbYAQkoQxBz08bsY3DBq1fHMQexkVmCqxQFj2ALqCT+Qr0JtWiUkZYkYyArE8kD29zXayAjBAI+tXNuNTSak3mxQxr9pLe3EMs0YtmjjCMWG3chycHtzn/zUesfFMccFzJBNC8ss4Cr0t0KAuSP7eCfvV98pH+Gn7R/FHlY/wANP2j+K2nV6fM+n+/bK9LfHqz3VdTE/lFgvraKSJDIzblC7yANmBwON3FSXF9byXViN8Et0JcySQfLt2t3Przj9DV+8pH+Gn7R/FC20YOQiAj2Ap38z28/n7J2NX3TYoxS0VzOkmKMUtFAmKMUtFAmKMUtFAmKMUtFAmKMUtFAmKMUtFAmK55rGJzlkUnIOfqAQD+hI+9dNFByHT4sjoHGCPsOPzxgU97NCSSoJPf69OP8cV0UU5qcRw/6TD+GOM+/qRn78D9K7QKWirzySSExRiloqKTFGKWig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242888"/>
            <a:ext cx="2286000" cy="514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23528" y="602128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GB" sz="1200" dirty="0">
                <a:solidFill>
                  <a:schemeClr val="tx2"/>
                </a:solidFill>
                <a:latin typeface="+mn-lt"/>
              </a:rPr>
              <a:t>Armstrong DG et al. Diabetes Care 2003; 26: 2595-7</a:t>
            </a:r>
          </a:p>
          <a:p>
            <a:pPr marL="228600" indent="-228600">
              <a:buAutoNum type="arabicPeriod"/>
            </a:pPr>
            <a:r>
              <a:rPr lang="en-GB" sz="1200" dirty="0">
                <a:solidFill>
                  <a:schemeClr val="tx2"/>
                </a:solidFill>
                <a:latin typeface="+mn-lt"/>
              </a:rPr>
              <a:t>Wu SC et al. Diabetes Care 2008; 31(11): 2118-9</a:t>
            </a:r>
          </a:p>
          <a:p>
            <a:pPr marL="228600" indent="-228600">
              <a:buAutoNum type="arabicPeriod"/>
            </a:pPr>
            <a:r>
              <a:rPr lang="en-GB" sz="1200" dirty="0">
                <a:solidFill>
                  <a:schemeClr val="tx2"/>
                </a:solidFill>
                <a:latin typeface="+mn-lt"/>
              </a:rPr>
              <a:t>Armstrong DG et al. Diabetes Care 2005; 28(3): 551-4</a:t>
            </a:r>
          </a:p>
        </p:txBody>
      </p:sp>
    </p:spTree>
    <p:extLst>
      <p:ext uri="{BB962C8B-B14F-4D97-AF65-F5344CB8AC3E}">
        <p14:creationId xmlns:p14="http://schemas.microsoft.com/office/powerpoint/2010/main" val="2992514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rPr>
              <a:t>Off-loading – surgical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946275"/>
            <a:ext cx="5084936" cy="4114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/>
                <a:latin typeface="Calibri" panose="020F0502020204030204" pitchFamily="34" charset="0"/>
              </a:rPr>
              <a:t>Consider implications of debridement and minor amputation decisions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1200" dirty="0">
              <a:ln w="0"/>
              <a:effectLst/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</a:rPr>
              <a:t>Study of 90 </a:t>
            </a:r>
            <a:r>
              <a:rPr lang="en-GB" sz="2400" dirty="0" err="1">
                <a:effectLst/>
                <a:latin typeface="Calibri" panose="020F0502020204030204" pitchFamily="34" charset="0"/>
              </a:rPr>
              <a:t>hallux</a:t>
            </a:r>
            <a:r>
              <a:rPr lang="en-GB" sz="2400" dirty="0">
                <a:effectLst/>
                <a:latin typeface="Calibri" panose="020F0502020204030204" pitchFamily="34" charset="0"/>
              </a:rPr>
              <a:t> or 1</a:t>
            </a:r>
            <a:r>
              <a:rPr lang="en-GB" sz="2400" baseline="30000" dirty="0">
                <a:effectLst/>
                <a:latin typeface="Calibri" panose="020F0502020204030204" pitchFamily="34" charset="0"/>
              </a:rPr>
              <a:t>st</a:t>
            </a:r>
            <a:r>
              <a:rPr lang="en-GB" sz="2400" dirty="0">
                <a:effectLst/>
                <a:latin typeface="Calibri" panose="020F0502020204030204" pitchFamily="34" charset="0"/>
              </a:rPr>
              <a:t> ray amputees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</a:rPr>
              <a:t>60% 1 further amputation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</a:rPr>
              <a:t>21% 2 further amputations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</a:rPr>
              <a:t>7% 3 further amputations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400" dirty="0">
              <a:ln w="0"/>
              <a:effectLst/>
              <a:latin typeface="Calibri" panose="020F0502020204030204" pitchFamily="34" charset="0"/>
            </a:endParaRPr>
          </a:p>
        </p:txBody>
      </p:sp>
      <p:sp>
        <p:nvSpPr>
          <p:cNvPr id="13314" name="AutoShape 2" descr="data:image/jpeg;base64,/9j/4AAQSkZJRgABAQAAAQABAAD/2wCEAAkGBxAREBUUEBASFRQUFRwaGBcVGBUeGxcZHhYWHxoWFh8YHDQjGBslHRobJD0hJyktMi4uFyAzODMsOCgvLisBCgoKDQwOGhAQGjQlHyU1NzI3NDc2LzE0LC83LDAtNzY3OC4xKzcuLi00Nyw3ODc0NDE4LTIrNzAsLCs0LCssLP/AABEIACsAwAMBIgACEQEDEQH/xAAbAAABBQEBAAAAAAAAAAAAAAAAAQIDBgcEBf/EADMQAAIBAwMCBAQFAwUAAAAAAAECAwAEEQUSISIxExRBUQYyYYFTcZGS0SNSsRUkQqGi/8QAFwEBAQEBAAAAAAAAAAAAAAAAAAEDBP/EACMRAQEBAAEDAgcAAAAAAAAAAAABAhEDE1ExQRIhIoGh4fD/2gAMAwEAAhEDEQA/ANxoqNpVHdgPuKSKZWGVYMMkZBB5BwRx7GglopuaN1A6im5pk0yopZ2CqO5JAA/MntQS0U3NNEq+jD9RQSUU3NIzYGScAd6B9FQ+YTbv3rsIzuyMYPY57Y5qTNA6im5o3CgdRTc0ZoHUVEZVBAJGTnAyMnHfA9afmgdRUccysSFYEqcHBBwcA4PscEcfWvK+KtTe1tZJowpZMYDZx3HtVzm6skTWpmc17NJmqRq2u6lb2i3LC2YMFJQJJldw4z110XWq6hGJiz2n9CJZG6JP+W7CfP36f+xWvY15jLvZ8LfmjNUjTde1KeCKVBa/1nKqpWT0zlid3bANdMPxFJ46RG6tJGMmx0jSQMDznBL44xS9DU5ngnXzfmbrmh28mq2btaxMGjuS7GMHLAQbC5x374z9cV5umC8t0DxPK5lnvAIWRdg6p3iIwoIO5VGScHd+VaFSYrFsp/wBf3M28zTeIPDjJVs745Du3A5iTaOB0ckEHnmvLsdWeGyuo7cOLlbq4bbskyIzduS65Qg4Q7h3/I1omKKDNptXvhDGfMZhaaQGZWbciiNCiPIbfHLl+rwwOlRnvnh+Lru7ks7iK4nlLmyj8JIIm2XLsG8U8oSey8dO0HPrxq9GKCr/AA/qErX11FI7yBTuVhxEi7iBFgoCsgHfqYEc8ZxVf1DTPLXWoS2lmiukVr4bpEMruacTPFhDlwmDwD6ZB9dIxRigziXW7kW6AzyN4sr+HNGx6VWNcRyP5cl3LMdoCDOME8c9dnqk82BdSzRs9ohjiWPCzO0LGXcSpywbjZkbeO+avmKMUGZ5u7exWMPLKG0xJAskatskVol2KAn9rfKcnpzXvCW78wZDPLsF94Qi2rs8IqMk9Oe/O7Ppirdiigz74Z1i6a6tEnmnLzRTtcwvHtSKVPCwkZKjgbzxlsgA555f8QWl2z6r4DRqjW6gh4XdpP8AbyZCEOAPbseattlokEUhlRSXwQGZ3YqCQSqbidgJA4HsPavRxQZ9NqN0jFRJMkqeCttbqmUnjKR72c7O+4uCdw2BAeM8wya7OplVrmYAXcSmZF3L4btN0RL4WVdQo3fNgbWzzWj4ryNRvYfFCSIxaMq6n03dXy/UD0+oqyW+iWyeqrQXFzO8aB5mjYXYjn8MCRkCw+G24p0ksXAOBuAB5ryLzXbmHTrYW0ly0qWe8M+euVQoMBXwCXZSCNuV4PcnmtCh12JyoUEhyBnsASobBJ9cHt64NSPqyq7K6soU/N3B6S3pyBtBPNX4anx5UfU7ye3kupEMqqb/ACY41IlnHlbYAQkoQxBz08bsY3DBq1fHMQexkVmCqxQFj2ALqCT+Qr0JtWiUkZYkYyArE8kD29zXayAjBAI+tXNuNTSak3mxQxr9pLe3EMs0YtmjjCMWG3chycHtzn/zUesfFMccFzJBNC8ss4Cr0t0KAuSP7eCfvV98pH+Gn7R/FHlY/wANP2j+K2nV6fM+n+/bK9LfHqz3VdTE/lFgvraKSJDIzblC7yANmBwON3FSXF9byXViN8Et0JcySQfLt2t3Przj9DV+8pH+Gn7R/FC20YOQiAj2Ap38z28/n7J2NX3TYoxS0VzOkmKMUtFAmKMUtFAmKMUtFAmKMUtFAmKMUtFAmKMUtFAmK55rGJzlkUnIOfqAQD+hI+9dNFByHT4sjoHGCPsOPzxgU97NCSSoJPf69OP8cV0UU5qcRw/6TD+GOM+/qRn78D9K7QKWirzySSExRiloqKTFGKWig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242888"/>
            <a:ext cx="2286000" cy="514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2" descr="C:\Users\Dave HP laptop\Documents\Diabetic foot clinic photos\Radcliff John\Radcliffe.J.16.5.13 (1).JPG"/>
          <p:cNvPicPr>
            <a:picLocks noChangeAspect="1" noChangeArrowheads="1"/>
          </p:cNvPicPr>
          <p:nvPr/>
        </p:nvPicPr>
        <p:blipFill>
          <a:blip r:embed="rId3" cstate="print"/>
          <a:srcRect r="16336"/>
          <a:stretch>
            <a:fillRect/>
          </a:stretch>
        </p:blipFill>
        <p:spPr bwMode="auto">
          <a:xfrm>
            <a:off x="5796136" y="2584785"/>
            <a:ext cx="2880320" cy="2582452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5536" y="6165304"/>
            <a:ext cx="7143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/>
            <a:r>
              <a:rPr lang="en-GB" sz="1200" dirty="0">
                <a:solidFill>
                  <a:schemeClr val="tx2"/>
                </a:solidFill>
                <a:latin typeface="+mn-lt"/>
              </a:rPr>
              <a:t>Murdoch DP et al. Journal Foot and Ankle Surgery 1997; 36(3): 204-8 </a:t>
            </a:r>
          </a:p>
        </p:txBody>
      </p:sp>
    </p:spTree>
    <p:extLst>
      <p:ext uri="{BB962C8B-B14F-4D97-AF65-F5344CB8AC3E}">
        <p14:creationId xmlns:p14="http://schemas.microsoft.com/office/powerpoint/2010/main" val="1995962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rPr>
              <a:t>Off-loading – surgical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946275"/>
            <a:ext cx="4292848" cy="4114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n w="0"/>
                <a:effectLst/>
                <a:latin typeface="Calibri" panose="020F0502020204030204" pitchFamily="34" charset="0"/>
              </a:rPr>
              <a:t>Percutaneous</a:t>
            </a:r>
            <a:r>
              <a:rPr lang="en-US" sz="2400" dirty="0">
                <a:ln w="0"/>
                <a:effectLst/>
                <a:latin typeface="Calibri" panose="020F0502020204030204" pitchFamily="34" charset="0"/>
              </a:rPr>
              <a:t> Achilles tendon lengthening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n w="0"/>
                <a:effectLst/>
                <a:latin typeface="Calibri" panose="020F0502020204030204" pitchFamily="34" charset="0"/>
                <a:cs typeface="+mn-cs"/>
              </a:rPr>
              <a:t>Reduces forefoot pressures and helps healing  and </a:t>
            </a:r>
            <a:r>
              <a:rPr lang="en-US" sz="2000" dirty="0" err="1">
                <a:ln w="0"/>
                <a:effectLst/>
                <a:latin typeface="Calibri" panose="020F0502020204030204" pitchFamily="34" charset="0"/>
                <a:cs typeface="+mn-cs"/>
              </a:rPr>
              <a:t>minimises</a:t>
            </a:r>
            <a:r>
              <a:rPr lang="en-US" sz="2000" dirty="0">
                <a:ln w="0"/>
                <a:effectLst/>
                <a:latin typeface="Calibri" panose="020F0502020204030204" pitchFamily="34" charset="0"/>
                <a:cs typeface="+mn-cs"/>
              </a:rPr>
              <a:t> recurrent of plantar forefoot ulceration</a:t>
            </a:r>
            <a:r>
              <a:rPr lang="en-US" sz="2000" baseline="30000" dirty="0">
                <a:ln w="0"/>
                <a:effectLst/>
                <a:latin typeface="Calibri" panose="020F0502020204030204" pitchFamily="34" charset="0"/>
                <a:cs typeface="+mn-cs"/>
              </a:rPr>
              <a:t>1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n w="0"/>
                <a:effectLst/>
                <a:latin typeface="Calibri" panose="020F0502020204030204" pitchFamily="34" charset="0"/>
                <a:cs typeface="+mn-cs"/>
              </a:rPr>
              <a:t>Reduces recurrent ulceration following </a:t>
            </a:r>
            <a:r>
              <a:rPr lang="en-US" sz="2000" dirty="0" err="1">
                <a:ln w="0"/>
                <a:effectLst/>
                <a:latin typeface="Calibri" panose="020F0502020204030204" pitchFamily="34" charset="0"/>
                <a:cs typeface="+mn-cs"/>
              </a:rPr>
              <a:t>transmetatarsal</a:t>
            </a:r>
            <a:r>
              <a:rPr lang="en-US" sz="2000" dirty="0">
                <a:ln w="0"/>
                <a:effectLst/>
                <a:latin typeface="Calibri" panose="020F0502020204030204" pitchFamily="34" charset="0"/>
                <a:cs typeface="+mn-cs"/>
              </a:rPr>
              <a:t> amputation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ln w="0"/>
              <a:effectLst/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3314" name="AutoShape 2" descr="data:image/jpeg;base64,/9j/4AAQSkZJRgABAQAAAQABAAD/2wCEAAkGBxAREBUUEBASFRQUFRwaGBcVGBUeGxcZHhYWHxoWFh8YHDQjGBslHRobJD0hJyktMi4uFyAzODMsOCgvLisBCgoKDQwOGhAQGjQlHyU1NzI3NDc2LzE0LC83LDAtNzY3OC4xKzcuLi00Nyw3ODc0NDE4LTIrNzAsLCs0LCssLP/AABEIACsAwAMBIgACEQEDEQH/xAAbAAABBQEBAAAAAAAAAAAAAAAAAQIDBgcEBf/EADMQAAIBAwMCBAQFAwUAAAAAAAECAwAEEQUSISIxExRBUQYyYYFTcZGS0SNSsRUkQqGi/8QAFwEBAQEBAAAAAAAAAAAAAAAAAAEDBP/EACMRAQEBAAEDAgcAAAAAAAAAAAABAhEDE1ExQRIhIoGh4fD/2gAMAwEAAhEDEQA/ANxoqNpVHdgPuKSKZWGVYMMkZBB5BwRx7GglopuaN1A6im5pk0yopZ2CqO5JAA/MntQS0U3NNEq+jD9RQSUU3NIzYGScAd6B9FQ+YTbv3rsIzuyMYPY57Y5qTNA6im5o3CgdRTc0ZoHUVEZVBAJGTnAyMnHfA9afmgdRUccysSFYEqcHBBwcA4PscEcfWvK+KtTe1tZJowpZMYDZx3HtVzm6skTWpmc17NJmqRq2u6lb2i3LC2YMFJQJJldw4z110XWq6hGJiz2n9CJZG6JP+W7CfP36f+xWvY15jLvZ8LfmjNUjTde1KeCKVBa/1nKqpWT0zlid3bANdMPxFJ46RG6tJGMmx0jSQMDznBL44xS9DU5ngnXzfmbrmh28mq2btaxMGjuS7GMHLAQbC5x374z9cV5umC8t0DxPK5lnvAIWRdg6p3iIwoIO5VGScHd+VaFSYrFsp/wBf3M28zTeIPDjJVs745Du3A5iTaOB0ckEHnmvLsdWeGyuo7cOLlbq4bbskyIzduS65Qg4Q7h3/I1omKKDNptXvhDGfMZhaaQGZWbciiNCiPIbfHLl+rwwOlRnvnh+Lru7ks7iK4nlLmyj8JIIm2XLsG8U8oSey8dO0HPrxq9GKCr/AA/qErX11FI7yBTuVhxEi7iBFgoCsgHfqYEc8ZxVf1DTPLXWoS2lmiukVr4bpEMruacTPFhDlwmDwD6ZB9dIxRigziXW7kW6AzyN4sr+HNGx6VWNcRyP5cl3LMdoCDOME8c9dnqk82BdSzRs9ohjiWPCzO0LGXcSpywbjZkbeO+avmKMUGZ5u7exWMPLKG0xJAskatskVol2KAn9rfKcnpzXvCW78wZDPLsF94Qi2rs8IqMk9Oe/O7Ppirdiigz74Z1i6a6tEnmnLzRTtcwvHtSKVPCwkZKjgbzxlsgA555f8QWl2z6r4DRqjW6gh4XdpP8AbyZCEOAPbseattlokEUhlRSXwQGZ3YqCQSqbidgJA4HsPavRxQZ9NqN0jFRJMkqeCttbqmUnjKR72c7O+4uCdw2BAeM8wya7OplVrmYAXcSmZF3L4btN0RL4WVdQo3fNgbWzzWj4ryNRvYfFCSIxaMq6n03dXy/UD0+oqyW+iWyeqrQXFzO8aB5mjYXYjn8MCRkCw+G24p0ksXAOBuAB5ryLzXbmHTrYW0ly0qWe8M+euVQoMBXwCXZSCNuV4PcnmtCh12JyoUEhyBnsASobBJ9cHt64NSPqyq7K6soU/N3B6S3pyBtBPNX4anx5UfU7ye3kupEMqqb/ACY41IlnHlbYAQkoQxBz08bsY3DBq1fHMQexkVmCqxQFj2ALqCT+Qr0JtWiUkZYkYyArE8kD29zXayAjBAI+tXNuNTSak3mxQxr9pLe3EMs0YtmjjCMWG3chycHtzn/zUesfFMccFzJBNC8ss4Cr0t0KAuSP7eCfvV98pH+Gn7R/FHlY/wANP2j+K2nV6fM+n+/bK9LfHqz3VdTE/lFgvraKSJDIzblC7yANmBwON3FSXF9byXViN8Et0JcySQfLt2t3Przj9DV+8pH+Gn7R/FC20YOQiAj2Ap38z28/n7J2NX3TYoxS0VzOkmKMUtFAmKMUtFAmKMUtFAmKMUtFAmKMUtFAmKMUtFAmK55rGJzlkUnIOfqAQD+hI+9dNFByHT4sjoHGCPsOPzxgU97NCSSoJPf69OP8cV0UU5qcRw/6TD+GOM+/qRn78D9K7QKWirzySSExRiloqKTFGKWig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242888"/>
            <a:ext cx="2286000" cy="514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5" descr="C:\Users\Dave HP laptop\Documents\Diabetic foot clinic photos\Nettleton John\DSCN2809.JPG"/>
          <p:cNvPicPr>
            <a:picLocks noChangeAspect="1" noChangeArrowheads="1"/>
          </p:cNvPicPr>
          <p:nvPr/>
        </p:nvPicPr>
        <p:blipFill>
          <a:blip r:embed="rId3" cstate="print"/>
          <a:srcRect l="8405"/>
          <a:stretch>
            <a:fillRect/>
          </a:stretch>
        </p:blipFill>
        <p:spPr bwMode="auto">
          <a:xfrm rot="5400000">
            <a:off x="5285599" y="2715401"/>
            <a:ext cx="3253321" cy="2664296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536" y="6165304"/>
            <a:ext cx="7143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/>
            <a:r>
              <a:rPr lang="en-GB" sz="1200" dirty="0">
                <a:solidFill>
                  <a:schemeClr val="tx2"/>
                </a:solidFill>
                <a:latin typeface="+mn-lt"/>
              </a:rPr>
              <a:t>1. </a:t>
            </a:r>
            <a:r>
              <a:rPr lang="en-GB" sz="1200" dirty="0" err="1">
                <a:solidFill>
                  <a:schemeClr val="tx2"/>
                </a:solidFill>
                <a:latin typeface="+mn-lt"/>
              </a:rPr>
              <a:t>Frykberg</a:t>
            </a:r>
            <a:r>
              <a:rPr lang="en-GB" sz="1200" dirty="0">
                <a:solidFill>
                  <a:schemeClr val="tx2"/>
                </a:solidFill>
                <a:latin typeface="+mn-lt"/>
              </a:rPr>
              <a:t> RG et al. Surgical off-loading of the diabetic foot JVS 2010; 52(12S): 44S-58S</a:t>
            </a:r>
          </a:p>
        </p:txBody>
      </p:sp>
    </p:spTree>
    <p:extLst>
      <p:ext uri="{BB962C8B-B14F-4D97-AF65-F5344CB8AC3E}">
        <p14:creationId xmlns:p14="http://schemas.microsoft.com/office/powerpoint/2010/main" val="544737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rPr>
              <a:t>Off-loading – surgical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/>
                <a:latin typeface="Calibri" panose="020F0502020204030204" pitchFamily="34" charset="0"/>
              </a:rPr>
              <a:t> Digital ulcers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en-US" sz="2000" dirty="0" err="1">
                <a:ln w="0"/>
                <a:effectLst/>
                <a:latin typeface="Calibri" panose="020F0502020204030204" pitchFamily="34" charset="0"/>
                <a:cs typeface="+mn-cs"/>
              </a:rPr>
              <a:t>Tenotomy</a:t>
            </a:r>
            <a:endParaRPr lang="en-US" sz="2000" dirty="0">
              <a:ln w="0"/>
              <a:effectLst/>
              <a:latin typeface="Calibri" panose="020F0502020204030204" pitchFamily="34" charset="0"/>
              <a:cs typeface="+mn-cs"/>
            </a:endParaRP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n w="0"/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en-US" sz="2000" dirty="0" err="1">
                <a:ln w="0"/>
                <a:effectLst/>
                <a:latin typeface="Calibri" panose="020F0502020204030204" pitchFamily="34" charset="0"/>
                <a:cs typeface="+mn-cs"/>
              </a:rPr>
              <a:t>Arthroplasty</a:t>
            </a:r>
            <a:endParaRPr lang="en-US" sz="2000" dirty="0">
              <a:ln w="0"/>
              <a:effectLst/>
              <a:latin typeface="Calibri" panose="020F0502020204030204" pitchFamily="34" charset="0"/>
              <a:cs typeface="+mn-cs"/>
            </a:endParaRPr>
          </a:p>
          <a:p>
            <a:pPr marL="571500" lvl="1" indent="-171450">
              <a:buFont typeface="Arial" panose="020B0604020202020204" pitchFamily="34" charset="0"/>
              <a:buChar char="•"/>
              <a:defRPr/>
            </a:pPr>
            <a:endParaRPr lang="en-US" sz="1200" dirty="0">
              <a:ln w="0"/>
              <a:effectLst/>
              <a:latin typeface="Calibri" panose="020F0502020204030204" pitchFamily="34" charset="0"/>
              <a:cs typeface="+mn-cs"/>
            </a:endParaRPr>
          </a:p>
          <a:p>
            <a:pPr marL="571500" lvl="1" indent="-171450">
              <a:buFont typeface="Arial" panose="020B0604020202020204" pitchFamily="34" charset="0"/>
              <a:buChar char="•"/>
              <a:defRPr/>
            </a:pPr>
            <a:endParaRPr lang="en-US" sz="1200" dirty="0">
              <a:ln w="0"/>
              <a:effectLst/>
              <a:latin typeface="Calibri" panose="020F0502020204030204" pitchFamily="34" charset="0"/>
              <a:cs typeface="+mn-cs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/>
                <a:latin typeface="Calibri" panose="020F0502020204030204" pitchFamily="34" charset="0"/>
              </a:rPr>
              <a:t> Charcot foot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en-US" sz="2000" dirty="0" err="1">
                <a:ln w="0"/>
                <a:effectLst/>
                <a:latin typeface="Calibri" panose="020F0502020204030204" pitchFamily="34" charset="0"/>
                <a:cs typeface="+mn-cs"/>
              </a:rPr>
              <a:t>Exostectomy</a:t>
            </a:r>
            <a:endParaRPr lang="en-US" sz="2000" dirty="0">
              <a:ln w="0"/>
              <a:effectLst/>
              <a:latin typeface="Calibri" panose="020F0502020204030204" pitchFamily="34" charset="0"/>
              <a:cs typeface="+mn-cs"/>
            </a:endParaRP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n w="0"/>
                <a:effectLst/>
                <a:latin typeface="Calibri" panose="020F0502020204030204" pitchFamily="34" charset="0"/>
                <a:cs typeface="+mn-cs"/>
              </a:rPr>
              <a:t>Midfoot</a:t>
            </a:r>
            <a:r>
              <a:rPr lang="en-US" sz="2000" dirty="0">
                <a:ln w="0"/>
                <a:effectLst/>
                <a:latin typeface="Calibri" panose="020F0502020204030204" pitchFamily="34" charset="0"/>
                <a:cs typeface="+mn-cs"/>
              </a:rPr>
              <a:t>, </a:t>
            </a:r>
            <a:r>
              <a:rPr lang="en-US" sz="2000" dirty="0" err="1">
                <a:ln w="0"/>
                <a:effectLst/>
                <a:latin typeface="Calibri" panose="020F0502020204030204" pitchFamily="34" charset="0"/>
                <a:cs typeface="+mn-cs"/>
              </a:rPr>
              <a:t>hindfoot</a:t>
            </a:r>
            <a:r>
              <a:rPr lang="en-US" sz="2000" dirty="0">
                <a:ln w="0"/>
                <a:effectLst/>
                <a:latin typeface="Calibri" panose="020F0502020204030204" pitchFamily="34" charset="0"/>
                <a:cs typeface="+mn-cs"/>
              </a:rPr>
              <a:t> and ankle </a:t>
            </a:r>
            <a:r>
              <a:rPr lang="en-US" sz="2000" dirty="0" err="1">
                <a:ln w="0"/>
                <a:effectLst/>
                <a:latin typeface="Calibri" panose="020F0502020204030204" pitchFamily="34" charset="0"/>
                <a:cs typeface="+mn-cs"/>
              </a:rPr>
              <a:t>arthrodesis</a:t>
            </a:r>
            <a:r>
              <a:rPr lang="en-US" sz="2000" dirty="0">
                <a:ln w="0"/>
                <a:effectLst/>
                <a:latin typeface="Calibri" panose="020F0502020204030204" pitchFamily="34" charset="0"/>
                <a:cs typeface="+mn-cs"/>
              </a:rPr>
              <a:t>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400" dirty="0">
              <a:ln w="0"/>
              <a:effectLst/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/>
                <a:latin typeface="Calibri" panose="020F0502020204030204" pitchFamily="34" charset="0"/>
              </a:rPr>
              <a:t> Plantar forefoot ulcers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ln w="0"/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en-US" sz="2000" dirty="0">
                <a:ln w="0"/>
                <a:effectLst/>
                <a:latin typeface="Calibri" panose="020F0502020204030204" pitchFamily="34" charset="0"/>
                <a:cs typeface="+mn-cs"/>
              </a:rPr>
              <a:t>Metatarsal </a:t>
            </a:r>
            <a:r>
              <a:rPr lang="en-US" sz="2000" dirty="0" err="1">
                <a:ln w="0"/>
                <a:effectLst/>
                <a:latin typeface="Calibri" panose="020F0502020204030204" pitchFamily="34" charset="0"/>
                <a:cs typeface="+mn-cs"/>
              </a:rPr>
              <a:t>osteotomy</a:t>
            </a:r>
            <a:endParaRPr lang="en-US" sz="2000" dirty="0">
              <a:ln w="0"/>
              <a:effectLst/>
              <a:latin typeface="Calibri" panose="020F0502020204030204" pitchFamily="34" charset="0"/>
              <a:cs typeface="+mn-cs"/>
            </a:endParaRP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n w="0"/>
                <a:effectLst/>
                <a:latin typeface="Calibri" panose="020F0502020204030204" pitchFamily="34" charset="0"/>
                <a:cs typeface="+mn-cs"/>
              </a:rPr>
              <a:t> Metatarsal head excision</a:t>
            </a:r>
          </a:p>
        </p:txBody>
      </p:sp>
      <p:sp>
        <p:nvSpPr>
          <p:cNvPr id="13314" name="AutoShape 2" descr="data:image/jpeg;base64,/9j/4AAQSkZJRgABAQAAAQABAAD/2wCEAAkGBxAREBUUEBASFRQUFRwaGBcVGBUeGxcZHhYWHxoWFh8YHDQjGBslHRobJD0hJyktMi4uFyAzODMsOCgvLisBCgoKDQwOGhAQGjQlHyU1NzI3NDc2LzE0LC83LDAtNzY3OC4xKzcuLi00Nyw3ODc0NDE4LTIrNzAsLCs0LCssLP/AABEIACsAwAMBIgACEQEDEQH/xAAbAAABBQEBAAAAAAAAAAAAAAAAAQIDBgcEBf/EADMQAAIBAwMCBAQFAwUAAAAAAAECAwAEEQUSISIxExRBUQYyYYFTcZGS0SNSsRUkQqGi/8QAFwEBAQEBAAAAAAAAAAAAAAAAAAEDBP/EACMRAQEBAAEDAgcAAAAAAAAAAAABAhEDE1ExQRIhIoGh4fD/2gAMAwEAAhEDEQA/ANxoqNpVHdgPuKSKZWGVYMMkZBB5BwRx7GglopuaN1A6im5pk0yopZ2CqO5JAA/MntQS0U3NNEq+jD9RQSUU3NIzYGScAd6B9FQ+YTbv3rsIzuyMYPY57Y5qTNA6im5o3CgdRTc0ZoHUVEZVBAJGTnAyMnHfA9afmgdRUccysSFYEqcHBBwcA4PscEcfWvK+KtTe1tZJowpZMYDZx3HtVzm6skTWpmc17NJmqRq2u6lb2i3LC2YMFJQJJldw4z110XWq6hGJiz2n9CJZG6JP+W7CfP36f+xWvY15jLvZ8LfmjNUjTde1KeCKVBa/1nKqpWT0zlid3bANdMPxFJ46RG6tJGMmx0jSQMDznBL44xS9DU5ngnXzfmbrmh28mq2btaxMGjuS7GMHLAQbC5x374z9cV5umC8t0DxPK5lnvAIWRdg6p3iIwoIO5VGScHd+VaFSYrFsp/wBf3M28zTeIPDjJVs745Du3A5iTaOB0ckEHnmvLsdWeGyuo7cOLlbq4bbskyIzduS65Qg4Q7h3/I1omKKDNptXvhDGfMZhaaQGZWbciiNCiPIbfHLl+rwwOlRnvnh+Lru7ks7iK4nlLmyj8JIIm2XLsG8U8oSey8dO0HPrxq9GKCr/AA/qErX11FI7yBTuVhxEi7iBFgoCsgHfqYEc8ZxVf1DTPLXWoS2lmiukVr4bpEMruacTPFhDlwmDwD6ZB9dIxRigziXW7kW6AzyN4sr+HNGx6VWNcRyP5cl3LMdoCDOME8c9dnqk82BdSzRs9ohjiWPCzO0LGXcSpywbjZkbeO+avmKMUGZ5u7exWMPLKG0xJAskatskVol2KAn9rfKcnpzXvCW78wZDPLsF94Qi2rs8IqMk9Oe/O7Ppirdiigz74Z1i6a6tEnmnLzRTtcwvHtSKVPCwkZKjgbzxlsgA555f8QWl2z6r4DRqjW6gh4XdpP8AbyZCEOAPbseattlokEUhlRSXwQGZ3YqCQSqbidgJA4HsPavRxQZ9NqN0jFRJMkqeCttbqmUnjKR72c7O+4uCdw2BAeM8wya7OplVrmYAXcSmZF3L4btN0RL4WVdQo3fNgbWzzWj4ryNRvYfFCSIxaMq6n03dXy/UD0+oqyW+iWyeqrQXFzO8aB5mjYXYjn8MCRkCw+G24p0ksXAOBuAB5ryLzXbmHTrYW0ly0qWe8M+euVQoMBXwCXZSCNuV4PcnmtCh12JyoUEhyBnsASobBJ9cHt64NSPqyq7K6soU/N3B6S3pyBtBPNX4anx5UfU7ye3kupEMqqb/ACY41IlnHlbYAQkoQxBz08bsY3DBq1fHMQexkVmCqxQFj2ALqCT+Qr0JtWiUkZYkYyArE8kD29zXayAjBAI+tXNuNTSak3mxQxr9pLe3EMs0YtmjjCMWG3chycHtzn/zUesfFMccFzJBNC8ss4Cr0t0KAuSP7eCfvV98pH+Gn7R/FHlY/wANP2j+K2nV6fM+n+/bK9LfHqz3VdTE/lFgvraKSJDIzblC7yANmBwON3FSXF9byXViN8Et0JcySQfLt2t3Przj9DV+8pH+Gn7R/FC20YOQiAj2Ap38z28/n7J2NX3TYoxS0VzOkmKMUtFAmKMUtFAmKMUtFAmKMUtFAmKMUtFAmKMUtFAmK55rGJzlkUnIOfqAQD+hI+9dNFByHT4sjoHGCPsOPzxgU97NCSSoJPf69OP8cV0UU5qcRw/6TD+GOM+/qRn78D9K7QKWirzySSExRiloqKTFGKWig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242888"/>
            <a:ext cx="2286000" cy="514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2" descr="C:\Users\Dave HP laptop\Documents\Dave's current laptop\Photos\Diabetic foot ulcers\Peter Naylor Met head excision\photo2.JPG"/>
          <p:cNvPicPr>
            <a:picLocks noChangeAspect="1" noChangeArrowheads="1"/>
          </p:cNvPicPr>
          <p:nvPr/>
        </p:nvPicPr>
        <p:blipFill>
          <a:blip r:embed="rId3" cstate="print"/>
          <a:srcRect l="5901" t="21650" r="9051" b="12201"/>
          <a:stretch>
            <a:fillRect/>
          </a:stretch>
        </p:blipFill>
        <p:spPr bwMode="auto">
          <a:xfrm>
            <a:off x="5220072" y="3861048"/>
            <a:ext cx="3096344" cy="1806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9870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libri" panose="020F0502020204030204" pitchFamily="34" charset="0"/>
              </a:rPr>
              <a:t>Case History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Despite off-loading and best wound care, has now developed cellulitis around ulcer, dorsal 5</a:t>
            </a:r>
            <a:r>
              <a:rPr lang="en-GB" baseline="30000" dirty="0">
                <a:latin typeface="Calibri" panose="020F0502020204030204" pitchFamily="34" charset="0"/>
              </a:rPr>
              <a:t>th</a:t>
            </a:r>
            <a:r>
              <a:rPr lang="en-GB" dirty="0">
                <a:latin typeface="Calibri" panose="020F0502020204030204" pitchFamily="34" charset="0"/>
              </a:rPr>
              <a:t> MT head and tracking to midfoot.</a:t>
            </a:r>
          </a:p>
          <a:p>
            <a:pPr lvl="1"/>
            <a:r>
              <a:rPr lang="en-GB" dirty="0">
                <a:latin typeface="Calibri" panose="020F0502020204030204" pitchFamily="34" charset="0"/>
              </a:rPr>
              <a:t>Systemically well</a:t>
            </a:r>
          </a:p>
          <a:p>
            <a:pPr lvl="1"/>
            <a:r>
              <a:rPr lang="en-GB" dirty="0">
                <a:latin typeface="Calibri" panose="020F0502020204030204" pitchFamily="34" charset="0"/>
              </a:rPr>
              <a:t>CBG 15mmol/</a:t>
            </a:r>
            <a:r>
              <a:rPr lang="en-GB" dirty="0" err="1">
                <a:latin typeface="Calibri" panose="020F0502020204030204" pitchFamily="34" charset="0"/>
              </a:rPr>
              <a:t>mol</a:t>
            </a:r>
            <a:r>
              <a:rPr lang="en-GB" dirty="0"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en-GB" dirty="0">
                <a:latin typeface="Calibri" panose="020F0502020204030204" pitchFamily="34" charset="0"/>
              </a:rPr>
              <a:t>Ulcer probes to bone</a:t>
            </a:r>
          </a:p>
          <a:p>
            <a:pPr lvl="1"/>
            <a:endParaRPr lang="en-GB" dirty="0">
              <a:latin typeface="Calibri" panose="020F0502020204030204" pitchFamily="34" charset="0"/>
            </a:endParaRPr>
          </a:p>
          <a:p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What is your management plan?</a:t>
            </a:r>
          </a:p>
        </p:txBody>
      </p:sp>
    </p:spTree>
    <p:extLst>
      <p:ext uri="{BB962C8B-B14F-4D97-AF65-F5344CB8AC3E}">
        <p14:creationId xmlns:p14="http://schemas.microsoft.com/office/powerpoint/2010/main" val="1549244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06438"/>
          </a:xfrm>
        </p:spPr>
        <p:txBody>
          <a:bodyPr/>
          <a:lstStyle/>
          <a:p>
            <a:pPr eaLnBrk="1" hangingPunct="1"/>
            <a:r>
              <a:rPr lang="en-GB" sz="3200" dirty="0">
                <a:latin typeface="Calibri" panose="020F0502020204030204" pitchFamily="34" charset="0"/>
              </a:rPr>
              <a:t>Diagnosis- Soft tissue infection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614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268413"/>
            <a:ext cx="8207375" cy="5113337"/>
          </a:xfrm>
          <a:noFill/>
        </p:spPr>
      </p:pic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6659563" y="6453188"/>
            <a:ext cx="2016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IDSA (Lipsky </a:t>
            </a:r>
            <a:r>
              <a:rPr lang="en-GB" sz="1200" i="1"/>
              <a:t>et. al.</a:t>
            </a:r>
            <a:r>
              <a:rPr lang="en-GB" sz="1200"/>
              <a:t> 2012)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40707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200" dirty="0">
                <a:latin typeface="Calibri" panose="020F0502020204030204" pitchFamily="34" charset="0"/>
              </a:rPr>
              <a:t>Diagnosis- Osteomyelitis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875"/>
            <a:ext cx="8147050" cy="5040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28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solidFill>
                  <a:schemeClr val="tx2"/>
                </a:solidFill>
                <a:latin typeface="Calibri" panose="020F0502020204030204" pitchFamily="34" charset="0"/>
              </a:rPr>
              <a:t>Clinical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>
                <a:solidFill>
                  <a:schemeClr val="tx2"/>
                </a:solidFill>
                <a:latin typeface="Calibri" panose="020F0502020204030204" pitchFamily="34" charset="0"/>
              </a:rPr>
              <a:t>“Sausage toe”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>
                <a:solidFill>
                  <a:schemeClr val="tx2"/>
                </a:solidFill>
                <a:latin typeface="Calibri" panose="020F0502020204030204" pitchFamily="34" charset="0"/>
              </a:rPr>
              <a:t>Depth and size of ulcer</a:t>
            </a:r>
          </a:p>
          <a:p>
            <a:pPr lvl="2" eaLnBrk="1" hangingPunct="1">
              <a:lnSpc>
                <a:spcPct val="90000"/>
              </a:lnSpc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</a:rPr>
              <a:t>Not sensitive or specific when used alone (</a:t>
            </a:r>
            <a:r>
              <a:rPr lang="en-GB" dirty="0" err="1">
                <a:solidFill>
                  <a:schemeClr val="tx2"/>
                </a:solidFill>
                <a:latin typeface="Calibri" panose="020F0502020204030204" pitchFamily="34" charset="0"/>
              </a:rPr>
              <a:t>Dinh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</a:rPr>
              <a:t> 2008; </a:t>
            </a:r>
            <a:r>
              <a:rPr lang="en-GB" dirty="0" err="1">
                <a:solidFill>
                  <a:schemeClr val="tx2"/>
                </a:solidFill>
                <a:latin typeface="Calibri" panose="020F0502020204030204" pitchFamily="34" charset="0"/>
              </a:rPr>
              <a:t>Butalia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</a:rPr>
              <a:t> 2008)</a:t>
            </a:r>
          </a:p>
          <a:p>
            <a:pPr lvl="2" eaLnBrk="1" hangingPunct="1">
              <a:lnSpc>
                <a:spcPct val="90000"/>
              </a:lnSpc>
            </a:pPr>
            <a:endParaRPr lang="en-GB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400" dirty="0">
                <a:solidFill>
                  <a:schemeClr val="tx2"/>
                </a:solidFill>
                <a:latin typeface="Calibri" panose="020F0502020204030204" pitchFamily="34" charset="0"/>
              </a:rPr>
              <a:t>Probe to Bone Test (PTB)</a:t>
            </a:r>
          </a:p>
        </p:txBody>
      </p:sp>
      <p:pic>
        <p:nvPicPr>
          <p:cNvPr id="9220" name="Picture 4" descr="broadbent,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24525" y="1196975"/>
            <a:ext cx="2803525" cy="2103438"/>
          </a:xfrm>
          <a:noFill/>
        </p:spPr>
      </p:pic>
    </p:spTree>
    <p:extLst>
      <p:ext uri="{BB962C8B-B14F-4D97-AF65-F5344CB8AC3E}">
        <p14:creationId xmlns:p14="http://schemas.microsoft.com/office/powerpoint/2010/main" val="2045581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200" dirty="0">
                <a:latin typeface="Calibri" panose="020F0502020204030204" pitchFamily="34" charset="0"/>
              </a:rPr>
              <a:t>Diagnosis- Osteomyelitis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682" y="981075"/>
            <a:ext cx="8229600" cy="5472112"/>
          </a:xfrm>
        </p:spPr>
        <p:txBody>
          <a:bodyPr/>
          <a:lstStyle/>
          <a:p>
            <a:pPr eaLnBrk="1" hangingPunct="1"/>
            <a:r>
              <a:rPr lang="en-GB" dirty="0">
                <a:latin typeface="Calibri" panose="020F0502020204030204" pitchFamily="34" charset="0"/>
              </a:rPr>
              <a:t>Bone Biopsy Histology:</a:t>
            </a:r>
          </a:p>
          <a:p>
            <a:pPr lvl="2" eaLnBrk="1" hangingPunct="1"/>
            <a:r>
              <a:rPr lang="en-GB" sz="2000" dirty="0">
                <a:latin typeface="Calibri" panose="020F0502020204030204" pitchFamily="34" charset="0"/>
              </a:rPr>
              <a:t>Used as reference standard</a:t>
            </a:r>
          </a:p>
          <a:p>
            <a:pPr lvl="2" eaLnBrk="1" hangingPunct="1"/>
            <a:r>
              <a:rPr lang="en-GB" sz="2000" i="1" dirty="0" err="1">
                <a:latin typeface="Calibri" panose="020F0502020204030204" pitchFamily="34" charset="0"/>
              </a:rPr>
              <a:t>Meyr</a:t>
            </a:r>
            <a:r>
              <a:rPr lang="en-GB" sz="2000" i="1" dirty="0">
                <a:latin typeface="Calibri" panose="020F0502020204030204" pitchFamily="34" charset="0"/>
              </a:rPr>
              <a:t> et. al.</a:t>
            </a:r>
            <a:r>
              <a:rPr lang="en-GB" sz="2000" dirty="0">
                <a:latin typeface="Calibri" panose="020F0502020204030204" pitchFamily="34" charset="0"/>
              </a:rPr>
              <a:t> 2011- Complete agreement in 1/3 of specimens only</a:t>
            </a:r>
          </a:p>
          <a:p>
            <a:pPr lvl="2" eaLnBrk="1" hangingPunct="1"/>
            <a:r>
              <a:rPr lang="en-GB" sz="2000" i="1" dirty="0">
                <a:latin typeface="Calibri" panose="020F0502020204030204" pitchFamily="34" charset="0"/>
              </a:rPr>
              <a:t>Weiner et. al.</a:t>
            </a:r>
            <a:r>
              <a:rPr lang="en-GB" sz="2000" dirty="0">
                <a:latin typeface="Calibri" panose="020F0502020204030204" pitchFamily="34" charset="0"/>
              </a:rPr>
              <a:t> 2011- as likely to find a false negative with histology as with microbiology</a:t>
            </a:r>
          </a:p>
          <a:p>
            <a:pPr lvl="2" eaLnBrk="1" hangingPunct="1"/>
            <a:endParaRPr lang="en-GB" sz="800" dirty="0">
              <a:latin typeface="Calibri" panose="020F0502020204030204" pitchFamily="34" charset="0"/>
            </a:endParaRPr>
          </a:p>
          <a:p>
            <a:pPr eaLnBrk="1" hangingPunct="1"/>
            <a:r>
              <a:rPr lang="en-GB" dirty="0">
                <a:latin typeface="Calibri" panose="020F0502020204030204" pitchFamily="34" charset="0"/>
              </a:rPr>
              <a:t>Bone Biopsy Culture:</a:t>
            </a:r>
          </a:p>
          <a:p>
            <a:pPr lvl="2" eaLnBrk="1" hangingPunct="1"/>
            <a:r>
              <a:rPr lang="en-GB" sz="2000" dirty="0">
                <a:latin typeface="Calibri" panose="020F0502020204030204" pitchFamily="34" charset="0"/>
              </a:rPr>
              <a:t>Sensitivity 75% (NPV 39%) (</a:t>
            </a:r>
            <a:r>
              <a:rPr lang="en-GB" sz="2000" i="1" dirty="0">
                <a:latin typeface="Calibri" panose="020F0502020204030204" pitchFamily="34" charset="0"/>
              </a:rPr>
              <a:t>Weiner</a:t>
            </a:r>
            <a:r>
              <a:rPr lang="en-GB" sz="2000" dirty="0">
                <a:latin typeface="Calibri" panose="020F0502020204030204" pitchFamily="34" charset="0"/>
              </a:rPr>
              <a:t> 2011)</a:t>
            </a:r>
          </a:p>
          <a:p>
            <a:pPr lvl="2" eaLnBrk="1" hangingPunct="1"/>
            <a:r>
              <a:rPr lang="en-GB" dirty="0">
                <a:latin typeface="Calibri" panose="020F0502020204030204" pitchFamily="34" charset="0"/>
              </a:rPr>
              <a:t>Contamination of taken through base of wound</a:t>
            </a:r>
            <a:endParaRPr lang="en-GB" sz="2000" dirty="0">
              <a:latin typeface="Calibri" panose="020F0502020204030204" pitchFamily="34" charset="0"/>
            </a:endParaRPr>
          </a:p>
          <a:p>
            <a:pPr lvl="2" eaLnBrk="1" hangingPunct="1"/>
            <a:r>
              <a:rPr lang="en-GB" sz="2000" dirty="0">
                <a:latin typeface="Calibri" panose="020F0502020204030204" pitchFamily="34" charset="0"/>
              </a:rPr>
              <a:t>High False </a:t>
            </a:r>
            <a:r>
              <a:rPr lang="en-GB" sz="2000" dirty="0" err="1">
                <a:latin typeface="Calibri" panose="020F0502020204030204" pitchFamily="34" charset="0"/>
              </a:rPr>
              <a:t>Neg</a:t>
            </a:r>
            <a:r>
              <a:rPr lang="en-GB" sz="2000" dirty="0">
                <a:latin typeface="Calibri" panose="020F0502020204030204" pitchFamily="34" charset="0"/>
              </a:rPr>
              <a:t> rate (</a:t>
            </a:r>
            <a:r>
              <a:rPr lang="en-GB" sz="2000" dirty="0" err="1">
                <a:latin typeface="Calibri" panose="020F0502020204030204" pitchFamily="34" charset="0"/>
              </a:rPr>
              <a:t>ABx</a:t>
            </a:r>
            <a:r>
              <a:rPr lang="en-GB" sz="2000" dirty="0">
                <a:latin typeface="Calibri" panose="020F0502020204030204" pitchFamily="34" charset="0"/>
              </a:rPr>
              <a:t> exposure, small sample volume etc.)</a:t>
            </a:r>
          </a:p>
          <a:p>
            <a:pPr lvl="2" eaLnBrk="1" hangingPunct="1"/>
            <a:endParaRPr lang="en-US" sz="800" dirty="0">
              <a:latin typeface="Calibri" panose="020F0502020204030204" pitchFamily="34" charset="0"/>
            </a:endParaRPr>
          </a:p>
          <a:p>
            <a:pPr eaLnBrk="1" hangingPunct="1"/>
            <a:r>
              <a:rPr lang="en-GB" dirty="0">
                <a:latin typeface="Calibri" panose="020F0502020204030204" pitchFamily="34" charset="0"/>
              </a:rPr>
              <a:t>Combined </a:t>
            </a:r>
            <a:r>
              <a:rPr lang="en-GB" dirty="0" err="1">
                <a:latin typeface="Calibri" panose="020F0502020204030204" pitchFamily="34" charset="0"/>
              </a:rPr>
              <a:t>Histo</a:t>
            </a:r>
            <a:r>
              <a:rPr lang="en-GB" dirty="0">
                <a:latin typeface="Calibri" panose="020F0502020204030204" pitchFamily="34" charset="0"/>
              </a:rPr>
              <a:t>/Micro Bone </a:t>
            </a:r>
            <a:r>
              <a:rPr lang="en-GB" dirty="0" err="1">
                <a:latin typeface="Calibri" panose="020F0502020204030204" pitchFamily="34" charset="0"/>
              </a:rPr>
              <a:t>Bx</a:t>
            </a:r>
            <a:endParaRPr lang="en-GB" dirty="0">
              <a:latin typeface="Calibri" panose="020F0502020204030204" pitchFamily="34" charset="0"/>
            </a:endParaRPr>
          </a:p>
          <a:p>
            <a:pPr lvl="2" eaLnBrk="1" hangingPunct="1"/>
            <a:r>
              <a:rPr lang="en-GB" sz="2000" dirty="0">
                <a:latin typeface="Calibri" panose="020F0502020204030204" pitchFamily="34" charset="0"/>
              </a:rPr>
              <a:t>Sensitivity improves to 84% (</a:t>
            </a:r>
            <a:r>
              <a:rPr lang="en-GB" sz="2000" i="1" dirty="0">
                <a:latin typeface="Calibri" panose="020F0502020204030204" pitchFamily="34" charset="0"/>
              </a:rPr>
              <a:t>Weiner 2011; White 1995</a:t>
            </a:r>
            <a:r>
              <a:rPr lang="en-GB" sz="2000" dirty="0">
                <a:latin typeface="Calibri" panose="020F0502020204030204" pitchFamily="34" charset="0"/>
              </a:rPr>
              <a:t>)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44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68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One patient’s foot pathway</a:t>
            </a:r>
          </a:p>
        </p:txBody>
      </p:sp>
      <p:pic>
        <p:nvPicPr>
          <p:cNvPr id="4" name="Content Placeholder 3" descr="Diabetic foot_2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" r="-337"/>
          <a:stretch/>
        </p:blipFill>
        <p:spPr>
          <a:xfrm>
            <a:off x="676262" y="1124744"/>
            <a:ext cx="7990218" cy="5274486"/>
          </a:xfrm>
        </p:spPr>
      </p:pic>
    </p:spTree>
    <p:extLst>
      <p:ext uri="{BB962C8B-B14F-4D97-AF65-F5344CB8AC3E}">
        <p14:creationId xmlns:p14="http://schemas.microsoft.com/office/powerpoint/2010/main" val="3478413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200" dirty="0">
                <a:latin typeface="Calibri" panose="020F0502020204030204" pitchFamily="34" charset="0"/>
              </a:rPr>
              <a:t>Diagnosis- Osteomyelitis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915025" cy="4525963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</a:rPr>
              <a:t>Radiology</a:t>
            </a:r>
          </a:p>
          <a:p>
            <a:pPr lvl="1" eaLnBrk="1" hangingPunct="1"/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</a:rPr>
              <a:t>Plain XR:</a:t>
            </a:r>
          </a:p>
          <a:p>
            <a:pPr lvl="2" eaLnBrk="1" hangingPunct="1"/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</a:rPr>
              <a:t>Sensitivity 0.54 (CI 0.44–0.63)</a:t>
            </a:r>
          </a:p>
          <a:p>
            <a:pPr lvl="2" eaLnBrk="1" hangingPunct="1">
              <a:buFontTx/>
              <a:buNone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</a:rPr>
              <a:t>(timing of test/pop. prevalence)</a:t>
            </a:r>
          </a:p>
          <a:p>
            <a:pPr lvl="2" eaLnBrk="1" hangingPunct="1"/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</a:rPr>
              <a:t>Specificity 0.91 (CI 0.86–0.94) </a:t>
            </a:r>
          </a:p>
          <a:p>
            <a:pPr lvl="1" eaLnBrk="1" hangingPunct="1"/>
            <a:r>
              <a:rPr lang="en-GB" sz="2400" dirty="0">
                <a:solidFill>
                  <a:schemeClr val="tx2"/>
                </a:solidFill>
                <a:latin typeface="Calibri" panose="020F0502020204030204" pitchFamily="34" charset="0"/>
              </a:rPr>
              <a:t>MRI:</a:t>
            </a:r>
          </a:p>
          <a:p>
            <a:pPr lvl="2" eaLnBrk="1" hangingPunct="1"/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Sensitivity 0.90 (CI 0.82–0.95)</a:t>
            </a:r>
          </a:p>
          <a:p>
            <a:pPr lvl="2" eaLnBrk="1" hangingPunct="1"/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</a:rPr>
              <a:t>Specificity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0.79 (CI 0.62–0.91)</a:t>
            </a:r>
          </a:p>
          <a:p>
            <a:pPr lvl="2" algn="r" eaLnBrk="1" hangingPunct="1">
              <a:buFontTx/>
              <a:buNone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</a:rPr>
              <a:t>(</a:t>
            </a:r>
            <a:r>
              <a:rPr lang="en-GB" i="1" dirty="0" err="1">
                <a:solidFill>
                  <a:schemeClr val="tx2"/>
                </a:solidFill>
                <a:latin typeface="Calibri" panose="020F0502020204030204" pitchFamily="34" charset="0"/>
              </a:rPr>
              <a:t>Dinh</a:t>
            </a:r>
            <a:r>
              <a:rPr lang="en-GB" i="1" dirty="0">
                <a:solidFill>
                  <a:schemeClr val="tx2"/>
                </a:solidFill>
                <a:latin typeface="Calibri" panose="020F0502020204030204" pitchFamily="34" charset="0"/>
              </a:rPr>
              <a:t> 2008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</a:rPr>
              <a:t>)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724525" y="1196975"/>
          <a:ext cx="3068638" cy="315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3" imgW="6516010" imgH="6706536" progId="Paint.Picture">
                  <p:embed/>
                </p:oleObj>
              </mc:Choice>
              <mc:Fallback>
                <p:oleObj name="Bitmap Image" r:id="rId3" imgW="6516010" imgH="6706536" progId="Paint.Picture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1196975"/>
                        <a:ext cx="3068638" cy="315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0685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200" dirty="0">
                <a:latin typeface="Calibri" panose="020F0502020204030204" pitchFamily="34" charset="0"/>
              </a:rPr>
              <a:t>Diagnosis- Osteomyelitis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r>
              <a:rPr lang="en-GB" dirty="0">
                <a:latin typeface="Calibri" panose="020F0502020204030204" pitchFamily="34" charset="0"/>
              </a:rPr>
              <a:t>Less useful Investigations:</a:t>
            </a:r>
          </a:p>
          <a:p>
            <a:pPr lvl="2" eaLnBrk="1" hangingPunct="1"/>
            <a:endParaRPr lang="en-GB" dirty="0">
              <a:latin typeface="Calibri" panose="020F0502020204030204" pitchFamily="34" charset="0"/>
            </a:endParaRPr>
          </a:p>
          <a:p>
            <a:pPr lvl="1" eaLnBrk="1" hangingPunct="1"/>
            <a:r>
              <a:rPr lang="en-GB" sz="2400" dirty="0">
                <a:latin typeface="Calibri" panose="020F0502020204030204" pitchFamily="34" charset="0"/>
              </a:rPr>
              <a:t>Bone Scan (Sens. 81% / Spec. 28%)</a:t>
            </a:r>
          </a:p>
          <a:p>
            <a:pPr lvl="1" eaLnBrk="1" hangingPunct="1"/>
            <a:r>
              <a:rPr lang="en-GB" sz="2400" dirty="0">
                <a:latin typeface="Calibri" panose="020F0502020204030204" pitchFamily="34" charset="0"/>
              </a:rPr>
              <a:t>Labelled WBC scan (Sens. 74% / Spec. 68%)</a:t>
            </a:r>
          </a:p>
          <a:p>
            <a:pPr lvl="1" eaLnBrk="1" hangingPunct="1"/>
            <a:r>
              <a:rPr lang="en-GB" sz="2400" dirty="0">
                <a:latin typeface="Calibri" panose="020F0502020204030204" pitchFamily="34" charset="0"/>
              </a:rPr>
              <a:t>Needle aspiration: 23-46% correlation to bone culture</a:t>
            </a:r>
          </a:p>
          <a:p>
            <a:pPr lvl="1" eaLnBrk="1" hangingPunct="1"/>
            <a:r>
              <a:rPr lang="en-GB" sz="2400" dirty="0">
                <a:latin typeface="Calibri" panose="020F0502020204030204" pitchFamily="34" charset="0"/>
              </a:rPr>
              <a:t>Sinus Tract swabs: 44% correlation to bone culture but possibly better with consecutive cultures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12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200" dirty="0">
                <a:latin typeface="Calibri" panose="020F0502020204030204" pitchFamily="34" charset="0"/>
              </a:rPr>
              <a:t>Sampling- Osteomyelitis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0258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dirty="0">
                <a:solidFill>
                  <a:schemeClr val="tx2"/>
                </a:solidFill>
                <a:latin typeface="Calibri" panose="020F0502020204030204" pitchFamily="34" charset="0"/>
              </a:rPr>
              <a:t>Why?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Improved outcomes (</a:t>
            </a:r>
            <a:r>
              <a:rPr lang="en-GB" sz="2000" dirty="0" err="1">
                <a:solidFill>
                  <a:schemeClr val="tx2"/>
                </a:solidFill>
                <a:latin typeface="Calibri" panose="020F0502020204030204" pitchFamily="34" charset="0"/>
              </a:rPr>
              <a:t>Senneville</a:t>
            </a: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sz="2000" i="1" dirty="0">
                <a:solidFill>
                  <a:schemeClr val="tx2"/>
                </a:solidFill>
                <a:latin typeface="Calibri" panose="020F0502020204030204" pitchFamily="34" charset="0"/>
              </a:rPr>
              <a:t>et. al.</a:t>
            </a: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 2008)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Reduced resistance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solidFill>
                  <a:schemeClr val="tx2"/>
                </a:solidFill>
                <a:latin typeface="Calibri" panose="020F0502020204030204" pitchFamily="34" charset="0"/>
              </a:rPr>
              <a:t>Open or Percutaneous Bone Biopsy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Pros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800" dirty="0">
                <a:solidFill>
                  <a:schemeClr val="tx2"/>
                </a:solidFill>
                <a:latin typeface="Calibri" panose="020F0502020204030204" pitchFamily="34" charset="0"/>
              </a:rPr>
              <a:t>Clean contamination free specimen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Cons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800" dirty="0">
                <a:solidFill>
                  <a:schemeClr val="tx2"/>
                </a:solidFill>
                <a:latin typeface="Calibri" panose="020F0502020204030204" pitchFamily="34" charset="0"/>
              </a:rPr>
              <a:t>Difficult to obtain in timely fashion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800" dirty="0">
                <a:solidFill>
                  <a:schemeClr val="tx2"/>
                </a:solidFill>
                <a:latin typeface="Calibri" panose="020F0502020204030204" pitchFamily="34" charset="0"/>
              </a:rPr>
              <a:t>Technically difficult from distal bones</a:t>
            </a:r>
            <a:endParaRPr lang="en-US" sz="18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GB" sz="1800" dirty="0">
                <a:solidFill>
                  <a:schemeClr val="tx2"/>
                </a:solidFill>
                <a:latin typeface="Calibri" panose="020F0502020204030204" pitchFamily="34" charset="0"/>
              </a:rPr>
              <a:t>Creates further breech in skin integrity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800" dirty="0">
                <a:solidFill>
                  <a:schemeClr val="tx2"/>
                </a:solidFill>
                <a:latin typeface="Calibri" panose="020F0502020204030204" pitchFamily="34" charset="0"/>
              </a:rPr>
              <a:t>Small volume specimens</a:t>
            </a:r>
          </a:p>
        </p:txBody>
      </p:sp>
      <p:pic>
        <p:nvPicPr>
          <p:cNvPr id="12292" name="Picture 4" descr="DFI_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51500" y="4238625"/>
            <a:ext cx="3492500" cy="2619375"/>
          </a:xfrm>
          <a:noFill/>
        </p:spPr>
      </p:pic>
    </p:spTree>
    <p:extLst>
      <p:ext uri="{BB962C8B-B14F-4D97-AF65-F5344CB8AC3E}">
        <p14:creationId xmlns:p14="http://schemas.microsoft.com/office/powerpoint/2010/main" val="4062886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libri" panose="020F0502020204030204" pitchFamily="34" charset="0"/>
              </a:rPr>
              <a:t>Antibiotics vs Surgical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22" y="1268760"/>
            <a:ext cx="8229600" cy="4525963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Significant biomechanical sequelae to minor amputation / bone excision</a:t>
            </a:r>
            <a:endParaRPr lang="en-GB" sz="800" dirty="0">
              <a:latin typeface="Calibri" panose="020F0502020204030204" pitchFamily="34" charset="0"/>
            </a:endParaRPr>
          </a:p>
          <a:p>
            <a:pPr>
              <a:spcBef>
                <a:spcPts val="576"/>
              </a:spcBef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</a:rPr>
              <a:t>Meta-analysis of 435 hallux amputations</a:t>
            </a:r>
            <a:r>
              <a:rPr lang="en-GB" baseline="30000" dirty="0">
                <a:latin typeface="Calibri" panose="020F0502020204030204" pitchFamily="34" charset="0"/>
              </a:rPr>
              <a:t>1</a:t>
            </a:r>
            <a:endParaRPr lang="en-GB" dirty="0">
              <a:latin typeface="Calibri" panose="020F0502020204030204" pitchFamily="34" charset="0"/>
            </a:endParaRPr>
          </a:p>
          <a:p>
            <a:pPr lvl="1">
              <a:spcBef>
                <a:spcPts val="576"/>
              </a:spcBef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</a:rPr>
              <a:t>19.8% re-amputation at 26 month follow-up</a:t>
            </a:r>
          </a:p>
          <a:p>
            <a:pPr lvl="2" defTabSz="850900">
              <a:spcBef>
                <a:spcPts val="576"/>
              </a:spcBef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</a:rPr>
              <a:t>Additional digit	37.2%</a:t>
            </a:r>
          </a:p>
          <a:p>
            <a:pPr lvl="2" defTabSz="850900">
              <a:spcBef>
                <a:spcPts val="576"/>
              </a:spcBef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</a:rPr>
              <a:t>TMA			32.6%</a:t>
            </a:r>
          </a:p>
          <a:p>
            <a:pPr lvl="2" defTabSz="850900">
              <a:spcBef>
                <a:spcPts val="576"/>
              </a:spcBef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</a:rPr>
              <a:t>BKA			29.1%</a:t>
            </a:r>
          </a:p>
          <a:p>
            <a:pPr lvl="2" defTabSz="850900">
              <a:spcBef>
                <a:spcPts val="576"/>
              </a:spcBef>
              <a:spcAft>
                <a:spcPts val="0"/>
              </a:spcAft>
            </a:pPr>
            <a:endParaRPr lang="en-GB" sz="1000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82% 12 month remission rate in patients treated primarily with 6 weeks of targeted antibiotic therapy</a:t>
            </a:r>
            <a:r>
              <a:rPr lang="en-GB" baseline="30000" dirty="0">
                <a:latin typeface="Calibri" panose="020F0502020204030204" pitchFamily="34" charset="0"/>
              </a:rPr>
              <a:t>2</a:t>
            </a:r>
          </a:p>
          <a:p>
            <a:r>
              <a:rPr lang="en-GB" dirty="0">
                <a:latin typeface="Calibri" panose="020F0502020204030204" pitchFamily="34" charset="0"/>
              </a:rPr>
              <a:t>2 RCTs showed no difference in primary healing </a:t>
            </a:r>
            <a:r>
              <a:rPr lang="en-GB" dirty="0" err="1">
                <a:latin typeface="Calibri" panose="020F0502020204030204" pitchFamily="34" charset="0"/>
              </a:rPr>
              <a:t>surg</a:t>
            </a:r>
            <a:r>
              <a:rPr lang="en-GB" dirty="0">
                <a:latin typeface="Calibri" panose="020F0502020204030204" pitchFamily="34" charset="0"/>
              </a:rPr>
              <a:t> vs ABs</a:t>
            </a:r>
            <a:r>
              <a:rPr lang="en-GB" baseline="30000" dirty="0">
                <a:latin typeface="Calibri" panose="020F0502020204030204" pitchFamily="34" charset="0"/>
              </a:rPr>
              <a:t>3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6222" y="5949280"/>
            <a:ext cx="78163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GB" sz="1200" dirty="0" err="1">
                <a:solidFill>
                  <a:schemeClr val="tx2"/>
                </a:solidFill>
              </a:rPr>
              <a:t>Borkosky</a:t>
            </a:r>
            <a:r>
              <a:rPr lang="en-GB" sz="1200" dirty="0">
                <a:solidFill>
                  <a:schemeClr val="tx2"/>
                </a:solidFill>
              </a:rPr>
              <a:t> SL et al Diabetic Foot and Ankle 2012; 3: 12169</a:t>
            </a:r>
            <a:endParaRPr lang="en-US" sz="1200" dirty="0"/>
          </a:p>
          <a:p>
            <a:r>
              <a:rPr lang="en-GB" sz="1200" dirty="0">
                <a:solidFill>
                  <a:schemeClr val="tx2"/>
                </a:solidFill>
              </a:rPr>
              <a:t> 2. </a:t>
            </a:r>
            <a:r>
              <a:rPr lang="en-US" sz="1200" dirty="0">
                <a:solidFill>
                  <a:schemeClr val="tx2"/>
                </a:solidFill>
              </a:rPr>
              <a:t>Game FL et al  </a:t>
            </a:r>
            <a:r>
              <a:rPr lang="en-US" sz="1200" dirty="0" err="1">
                <a:solidFill>
                  <a:schemeClr val="tx2"/>
                </a:solidFill>
              </a:rPr>
              <a:t>Diabetologia</a:t>
            </a:r>
            <a:r>
              <a:rPr lang="en-US" sz="1200" dirty="0">
                <a:solidFill>
                  <a:schemeClr val="tx2"/>
                </a:solidFill>
              </a:rPr>
              <a:t> 2008; 51(6): 962-967</a:t>
            </a:r>
            <a:endParaRPr lang="en-GB" sz="1200" dirty="0">
              <a:solidFill>
                <a:schemeClr val="tx2"/>
              </a:solidFill>
            </a:endParaRPr>
          </a:p>
          <a:p>
            <a:r>
              <a:rPr lang="en-GB" sz="1200" dirty="0">
                <a:solidFill>
                  <a:schemeClr val="tx2"/>
                </a:solidFill>
              </a:rPr>
              <a:t>3. Lazaro-Martınez JL et al. Diabetes Care 2014;37:789–795</a:t>
            </a:r>
          </a:p>
        </p:txBody>
      </p:sp>
    </p:spTree>
    <p:extLst>
      <p:ext uri="{BB962C8B-B14F-4D97-AF65-F5344CB8AC3E}">
        <p14:creationId xmlns:p14="http://schemas.microsoft.com/office/powerpoint/2010/main" val="6892468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200" dirty="0">
                <a:latin typeface="Calibri" panose="020F0502020204030204" pitchFamily="34" charset="0"/>
              </a:rPr>
              <a:t>Antibiotic Treatment- Principles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5"/>
            <a:ext cx="8229600" cy="4353347"/>
          </a:xfrm>
        </p:spPr>
        <p:txBody>
          <a:bodyPr/>
          <a:lstStyle/>
          <a:p>
            <a:pPr eaLnBrk="1" hangingPunct="1"/>
            <a:r>
              <a:rPr lang="en-GB" dirty="0">
                <a:latin typeface="Calibri" panose="020F0502020204030204" pitchFamily="34" charset="0"/>
              </a:rPr>
              <a:t>DFI is different to other soft tissue infections</a:t>
            </a:r>
          </a:p>
          <a:p>
            <a:pPr eaLnBrk="1" hangingPunct="1"/>
            <a:r>
              <a:rPr lang="en-GB" dirty="0">
                <a:latin typeface="Calibri" panose="020F0502020204030204" pitchFamily="34" charset="0"/>
              </a:rPr>
              <a:t>Antibiotic Resistance</a:t>
            </a:r>
          </a:p>
          <a:p>
            <a:pPr lvl="2" eaLnBrk="1" hangingPunct="1"/>
            <a:r>
              <a:rPr lang="en-GB" dirty="0">
                <a:latin typeface="Calibri" panose="020F0502020204030204" pitchFamily="34" charset="0"/>
              </a:rPr>
              <a:t>Be sure of the diagnosis (to avoid over-prescribing)</a:t>
            </a:r>
          </a:p>
          <a:p>
            <a:pPr lvl="2" eaLnBrk="1" hangingPunct="1"/>
            <a:r>
              <a:rPr lang="en-GB" dirty="0">
                <a:latin typeface="Calibri" panose="020F0502020204030204" pitchFamily="34" charset="0"/>
              </a:rPr>
              <a:t>Good Sampling: Empiric </a:t>
            </a:r>
            <a:r>
              <a:rPr lang="en-GB" dirty="0">
                <a:latin typeface="Calibri" panose="020F0502020204030204" pitchFamily="34" charset="0"/>
                <a:sym typeface="Wingdings" pitchFamily="2" charset="2"/>
              </a:rPr>
              <a:t></a:t>
            </a:r>
            <a:r>
              <a:rPr lang="en-GB" dirty="0">
                <a:latin typeface="Calibri" panose="020F0502020204030204" pitchFamily="34" charset="0"/>
              </a:rPr>
              <a:t> Targeted regimen</a:t>
            </a:r>
          </a:p>
          <a:p>
            <a:pPr eaLnBrk="1" hangingPunct="1"/>
            <a:r>
              <a:rPr lang="en-GB" dirty="0">
                <a:latin typeface="Calibri" panose="020F0502020204030204" pitchFamily="34" charset="0"/>
              </a:rPr>
              <a:t>Site/Depth of infection</a:t>
            </a:r>
          </a:p>
          <a:p>
            <a:pPr eaLnBrk="1" hangingPunct="1"/>
            <a:r>
              <a:rPr lang="en-GB" dirty="0">
                <a:latin typeface="Calibri" panose="020F0502020204030204" pitchFamily="34" charset="0"/>
              </a:rPr>
              <a:t>IV vs. Oral</a:t>
            </a:r>
          </a:p>
          <a:p>
            <a:pPr eaLnBrk="1" hangingPunct="1"/>
            <a:r>
              <a:rPr lang="en-GB" dirty="0">
                <a:latin typeface="Calibri" panose="020F0502020204030204" pitchFamily="34" charset="0"/>
              </a:rPr>
              <a:t>Duration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340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200" dirty="0">
                <a:latin typeface="Calibri" panose="020F0502020204030204" pitchFamily="34" charset="0"/>
              </a:rPr>
              <a:t>Antibiotic Treatment- Duration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1196975"/>
            <a:ext cx="4537075" cy="5545138"/>
          </a:xfrm>
          <a:noFill/>
        </p:spPr>
      </p:pic>
    </p:spTree>
    <p:extLst>
      <p:ext uri="{BB962C8B-B14F-4D97-AF65-F5344CB8AC3E}">
        <p14:creationId xmlns:p14="http://schemas.microsoft.com/office/powerpoint/2010/main" val="38536111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libri" panose="020F0502020204030204" pitchFamily="34" charset="0"/>
              </a:rPr>
              <a:t>Revascularisation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No good test to determine need for revascularisation:</a:t>
            </a:r>
          </a:p>
          <a:p>
            <a:pPr lvl="1"/>
            <a:r>
              <a:rPr lang="en-GB" dirty="0">
                <a:latin typeface="Calibri" panose="020F0502020204030204" pitchFamily="34" charset="0"/>
              </a:rPr>
              <a:t>ABPI &lt;0.5</a:t>
            </a:r>
          </a:p>
          <a:p>
            <a:pPr lvl="1"/>
            <a:r>
              <a:rPr lang="en-GB" dirty="0">
                <a:latin typeface="Calibri" panose="020F0502020204030204" pitchFamily="34" charset="0"/>
              </a:rPr>
              <a:t>Ankle systolic pressure &lt;50 or &lt;70mmHg</a:t>
            </a:r>
          </a:p>
          <a:p>
            <a:pPr lvl="1"/>
            <a:r>
              <a:rPr lang="en-GB" dirty="0">
                <a:latin typeface="Calibri" panose="020F0502020204030204" pitchFamily="34" charset="0"/>
              </a:rPr>
              <a:t>Toe pressure &lt;30mmHg</a:t>
            </a:r>
          </a:p>
          <a:p>
            <a:pPr lvl="1"/>
            <a:r>
              <a:rPr lang="en-GB" dirty="0">
                <a:latin typeface="Calibri" panose="020F0502020204030204" pitchFamily="34" charset="0"/>
              </a:rPr>
              <a:t>TcPO</a:t>
            </a:r>
            <a:r>
              <a:rPr lang="en-GB" baseline="-25000" dirty="0">
                <a:latin typeface="Calibri" panose="020F0502020204030204" pitchFamily="34" charset="0"/>
              </a:rPr>
              <a:t>2</a:t>
            </a:r>
            <a:r>
              <a:rPr lang="en-GB" dirty="0">
                <a:latin typeface="Calibri" panose="020F0502020204030204" pitchFamily="34" charset="0"/>
              </a:rPr>
              <a:t> &lt;30mmHg</a:t>
            </a:r>
          </a:p>
          <a:p>
            <a:pPr lvl="1"/>
            <a:endParaRPr lang="en-GB" sz="1000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Be more aggressive with infection and large soft tissue defects</a:t>
            </a:r>
          </a:p>
          <a:p>
            <a:r>
              <a:rPr lang="en-GB" dirty="0">
                <a:latin typeface="Calibri" panose="020F0502020204030204" pitchFamily="34" charset="0"/>
              </a:rPr>
              <a:t>Good quality imaging including the foot</a:t>
            </a:r>
          </a:p>
          <a:p>
            <a:r>
              <a:rPr lang="en-GB" dirty="0">
                <a:latin typeface="Calibri" panose="020F0502020204030204" pitchFamily="34" charset="0"/>
              </a:rPr>
              <a:t>Consider enrolling to Basil-2</a:t>
            </a:r>
          </a:p>
        </p:txBody>
      </p:sp>
    </p:spTree>
    <p:extLst>
      <p:ext uri="{BB962C8B-B14F-4D97-AF65-F5344CB8AC3E}">
        <p14:creationId xmlns:p14="http://schemas.microsoft.com/office/powerpoint/2010/main" val="11417142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</a:rPr>
              <a:t>Case History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457200" y="1916832"/>
            <a:ext cx="4978896" cy="3917950"/>
          </a:xfrm>
        </p:spPr>
        <p:txBody>
          <a:bodyPr/>
          <a:lstStyle/>
          <a:p>
            <a:pPr eaLnBrk="1" hangingPunct="1">
              <a:spcAft>
                <a:spcPts val="0"/>
              </a:spcAft>
            </a:pPr>
            <a:r>
              <a:rPr lang="en-GB" altLang="en-US" sz="2400" dirty="0">
                <a:latin typeface="Calibri" panose="020F0502020204030204" pitchFamily="34" charset="0"/>
              </a:rPr>
              <a:t>63 year old Type 2 diabetic</a:t>
            </a:r>
          </a:p>
          <a:p>
            <a:pPr eaLnBrk="1" hangingPunct="1">
              <a:spcAft>
                <a:spcPts val="0"/>
              </a:spcAft>
            </a:pPr>
            <a:endParaRPr lang="en-GB" altLang="en-US" sz="1400" dirty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</a:pPr>
            <a:r>
              <a:rPr lang="en-GB" altLang="en-US" sz="2400" dirty="0">
                <a:latin typeface="Calibri" panose="020F0502020204030204" pitchFamily="34" charset="0"/>
              </a:rPr>
              <a:t>Flu like symptoms for 3 days</a:t>
            </a:r>
          </a:p>
          <a:p>
            <a:pPr eaLnBrk="1" hangingPunct="1">
              <a:spcAft>
                <a:spcPts val="0"/>
              </a:spcAft>
            </a:pPr>
            <a:endParaRPr lang="en-GB" altLang="en-US" sz="1200" dirty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</a:pPr>
            <a:r>
              <a:rPr lang="en-GB" altLang="en-US" sz="2400" dirty="0">
                <a:latin typeface="Calibri" panose="020F0502020204030204" pitchFamily="34" charset="0"/>
              </a:rPr>
              <a:t>CBG 29mmol/</a:t>
            </a:r>
            <a:r>
              <a:rPr lang="en-GB" altLang="en-US" sz="2400" dirty="0" err="1">
                <a:latin typeface="Calibri" panose="020F0502020204030204" pitchFamily="34" charset="0"/>
              </a:rPr>
              <a:t>mol</a:t>
            </a:r>
            <a:endParaRPr lang="en-GB" altLang="en-US" sz="2400" dirty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</a:pPr>
            <a:endParaRPr lang="en-GB" altLang="en-US" sz="1200" dirty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</a:pPr>
            <a:r>
              <a:rPr lang="en-GB" altLang="en-US" sz="2400" dirty="0">
                <a:latin typeface="Calibri" panose="020F0502020204030204" pitchFamily="34" charset="0"/>
              </a:rPr>
              <a:t>Noticed some swelling and pain in left foot over last 48 hours</a:t>
            </a:r>
          </a:p>
          <a:p>
            <a:pPr eaLnBrk="1" hangingPunct="1">
              <a:spcAft>
                <a:spcPts val="0"/>
              </a:spcAft>
            </a:pPr>
            <a:endParaRPr lang="en-GB" altLang="en-US" dirty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</a:pPr>
            <a:r>
              <a:rPr lang="en-GB" alt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Management plan?</a:t>
            </a:r>
          </a:p>
          <a:p>
            <a:pPr eaLnBrk="1" hangingPunct="1">
              <a:spcAft>
                <a:spcPts val="0"/>
              </a:spcAft>
            </a:pPr>
            <a:endParaRPr lang="en-GB" altLang="en-US" sz="2400" dirty="0">
              <a:latin typeface="Calibri" panose="020F0502020204030204" pitchFamily="34" charset="0"/>
            </a:endParaRPr>
          </a:p>
        </p:txBody>
      </p:sp>
      <p:pic>
        <p:nvPicPr>
          <p:cNvPr id="4100" name="Picture 2" descr="C:\Users\Dave HP laptop\Documents\Dave's current laptop\Photos\Diabetic foot ulcers\Mohammed Mir\M.Mir 30.1.1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1600200"/>
            <a:ext cx="29527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050" y="4030717"/>
            <a:ext cx="2950720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493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</a:rPr>
              <a:t>Drainage of Sepsis - When I do it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eaLnBrk="1" hangingPunct="1">
              <a:spcBef>
                <a:spcPts val="576"/>
              </a:spcBef>
              <a:spcAft>
                <a:spcPts val="0"/>
              </a:spcAft>
            </a:pPr>
            <a:r>
              <a:rPr lang="en-GB" altLang="en-US" dirty="0">
                <a:latin typeface="Calibri" panose="020F0502020204030204" pitchFamily="34" charset="0"/>
              </a:rPr>
              <a:t>Considerations:</a:t>
            </a:r>
          </a:p>
          <a:p>
            <a:pPr lvl="1" eaLnBrk="1" hangingPunct="1">
              <a:spcBef>
                <a:spcPts val="576"/>
              </a:spcBef>
              <a:spcAft>
                <a:spcPts val="0"/>
              </a:spcAft>
            </a:pPr>
            <a:r>
              <a:rPr lang="en-GB" altLang="en-US" dirty="0">
                <a:latin typeface="Calibri" panose="020F0502020204030204" pitchFamily="34" charset="0"/>
              </a:rPr>
              <a:t>Infection vs ischaemia</a:t>
            </a:r>
          </a:p>
          <a:p>
            <a:pPr lvl="1" eaLnBrk="1" hangingPunct="1">
              <a:spcBef>
                <a:spcPts val="576"/>
              </a:spcBef>
              <a:spcAft>
                <a:spcPts val="0"/>
              </a:spcAft>
            </a:pPr>
            <a:r>
              <a:rPr lang="en-GB" altLang="en-US" dirty="0">
                <a:latin typeface="Calibri" panose="020F0502020204030204" pitchFamily="34" charset="0"/>
              </a:rPr>
              <a:t>Debridement vs definitive management</a:t>
            </a:r>
          </a:p>
          <a:p>
            <a:pPr lvl="1" eaLnBrk="1" hangingPunct="1">
              <a:spcBef>
                <a:spcPts val="576"/>
              </a:spcBef>
              <a:spcAft>
                <a:spcPts val="0"/>
              </a:spcAft>
            </a:pPr>
            <a:r>
              <a:rPr lang="en-GB" altLang="en-US" dirty="0">
                <a:latin typeface="Calibri" panose="020F0502020204030204" pitchFamily="34" charset="0"/>
              </a:rPr>
              <a:t>Residual biomechanics</a:t>
            </a:r>
          </a:p>
          <a:p>
            <a:pPr lvl="1" eaLnBrk="1" hangingPunct="1">
              <a:spcBef>
                <a:spcPts val="576"/>
              </a:spcBef>
              <a:spcAft>
                <a:spcPts val="0"/>
              </a:spcAft>
            </a:pPr>
            <a:endParaRPr lang="en-GB" altLang="en-US" sz="1200" dirty="0">
              <a:latin typeface="Calibri" panose="020F0502020204030204" pitchFamily="34" charset="0"/>
            </a:endParaRPr>
          </a:p>
          <a:p>
            <a:pPr eaLnBrk="1" hangingPunct="1">
              <a:spcBef>
                <a:spcPts val="576"/>
              </a:spcBef>
              <a:spcAft>
                <a:spcPts val="0"/>
              </a:spcAft>
            </a:pPr>
            <a:r>
              <a:rPr lang="en-GB" altLang="en-US" dirty="0">
                <a:latin typeface="Calibri" panose="020F0502020204030204" pitchFamily="34" charset="0"/>
              </a:rPr>
              <a:t>Pus needs urgent drainage and debridement</a:t>
            </a:r>
          </a:p>
          <a:p>
            <a:pPr lvl="1" eaLnBrk="1" hangingPunct="1">
              <a:spcBef>
                <a:spcPts val="576"/>
              </a:spcBef>
              <a:spcAft>
                <a:spcPts val="0"/>
              </a:spcAft>
            </a:pPr>
            <a:r>
              <a:rPr lang="en-GB" altLang="en-US" dirty="0" err="1">
                <a:latin typeface="Calibri" panose="020F0502020204030204" pitchFamily="34" charset="0"/>
              </a:rPr>
              <a:t>Fluctuance</a:t>
            </a:r>
            <a:endParaRPr lang="en-GB" altLang="en-US" dirty="0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576"/>
              </a:spcBef>
              <a:spcAft>
                <a:spcPts val="0"/>
              </a:spcAft>
            </a:pPr>
            <a:r>
              <a:rPr lang="en-GB" altLang="en-US" dirty="0">
                <a:latin typeface="Calibri" panose="020F0502020204030204" pitchFamily="34" charset="0"/>
              </a:rPr>
              <a:t>Deep plantar tenderness (especially with dorsal erythema)</a:t>
            </a:r>
          </a:p>
          <a:p>
            <a:pPr lvl="1" eaLnBrk="1" hangingPunct="1">
              <a:spcBef>
                <a:spcPts val="576"/>
              </a:spcBef>
              <a:spcAft>
                <a:spcPts val="0"/>
              </a:spcAft>
            </a:pPr>
            <a:r>
              <a:rPr lang="en-GB" altLang="en-US" dirty="0">
                <a:latin typeface="Calibri" panose="020F0502020204030204" pitchFamily="34" charset="0"/>
              </a:rPr>
              <a:t>Pus following debridement of unhealthy tissue</a:t>
            </a:r>
          </a:p>
          <a:p>
            <a:pPr lvl="1" eaLnBrk="1" hangingPunct="1">
              <a:spcBef>
                <a:spcPts val="576"/>
              </a:spcBef>
              <a:spcAft>
                <a:spcPts val="0"/>
              </a:spcAft>
            </a:pPr>
            <a:r>
              <a:rPr lang="en-GB" altLang="en-US" dirty="0">
                <a:latin typeface="Calibri" panose="020F0502020204030204" pitchFamily="34" charset="0"/>
              </a:rPr>
              <a:t>Remote sinuses</a:t>
            </a:r>
          </a:p>
          <a:p>
            <a:pPr lvl="1" eaLnBrk="1" hangingPunct="1">
              <a:spcBef>
                <a:spcPts val="576"/>
              </a:spcBef>
              <a:spcAft>
                <a:spcPts val="0"/>
              </a:spcAft>
            </a:pPr>
            <a:r>
              <a:rPr lang="en-GB" altLang="en-US" dirty="0">
                <a:latin typeface="Calibri" panose="020F0502020204030204" pitchFamily="34" charset="0"/>
              </a:rPr>
              <a:t>Soft tissue gas on plain </a:t>
            </a:r>
            <a:r>
              <a:rPr lang="en-GB" altLang="en-US" dirty="0" err="1">
                <a:latin typeface="Calibri" panose="020F0502020204030204" pitchFamily="34" charset="0"/>
              </a:rPr>
              <a:t>Xray</a:t>
            </a:r>
            <a:endParaRPr lang="en-GB" altLang="en-US" dirty="0">
              <a:latin typeface="Calibri" panose="020F0502020204030204" pitchFamily="34" charset="0"/>
            </a:endParaRPr>
          </a:p>
          <a:p>
            <a:pPr eaLnBrk="1" hangingPunct="1">
              <a:spcBef>
                <a:spcPts val="576"/>
              </a:spcBef>
              <a:spcAft>
                <a:spcPts val="0"/>
              </a:spcAft>
            </a:pPr>
            <a:endParaRPr lang="en-GB" altLang="en-US" sz="1200" dirty="0">
              <a:latin typeface="Calibri" panose="020F0502020204030204" pitchFamily="34" charset="0"/>
            </a:endParaRPr>
          </a:p>
          <a:p>
            <a:pPr eaLnBrk="1" hangingPunct="1">
              <a:spcBef>
                <a:spcPts val="576"/>
              </a:spcBef>
              <a:spcAft>
                <a:spcPts val="0"/>
              </a:spcAft>
            </a:pPr>
            <a:r>
              <a:rPr lang="en-GB" altLang="en-US" dirty="0">
                <a:latin typeface="Calibri" panose="020F0502020204030204" pitchFamily="34" charset="0"/>
              </a:rPr>
              <a:t>“Time is tissue”</a:t>
            </a:r>
          </a:p>
          <a:p>
            <a:pPr lvl="1" eaLnBrk="1" hangingPunct="1">
              <a:spcBef>
                <a:spcPts val="576"/>
              </a:spcBef>
              <a:spcAft>
                <a:spcPts val="0"/>
              </a:spcAft>
            </a:pPr>
            <a:endParaRPr lang="en-GB" altLang="en-US" dirty="0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576"/>
              </a:spcBef>
              <a:spcAft>
                <a:spcPts val="0"/>
              </a:spcAft>
            </a:pPr>
            <a:endParaRPr lang="en-GB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9162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</a:rPr>
              <a:t>Drainage of Sepsis - How I do it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457200" y="1916832"/>
            <a:ext cx="4475163" cy="3917950"/>
          </a:xfrm>
        </p:spPr>
        <p:txBody>
          <a:bodyPr/>
          <a:lstStyle/>
          <a:p>
            <a:pPr eaLnBrk="1" hangingPunct="1">
              <a:spcAft>
                <a:spcPts val="0"/>
              </a:spcAft>
            </a:pPr>
            <a:r>
              <a:rPr lang="en-GB" altLang="en-US" sz="2400" dirty="0">
                <a:latin typeface="Calibri" panose="020F0502020204030204" pitchFamily="34" charset="0"/>
              </a:rPr>
              <a:t>MDT approach</a:t>
            </a:r>
          </a:p>
          <a:p>
            <a:pPr eaLnBrk="1" hangingPunct="1">
              <a:spcAft>
                <a:spcPts val="0"/>
              </a:spcAft>
            </a:pPr>
            <a:endParaRPr lang="en-GB" altLang="en-US" sz="1400" dirty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</a:pPr>
            <a:r>
              <a:rPr lang="en-GB" altLang="en-US" sz="2400" dirty="0">
                <a:latin typeface="Calibri" panose="020F0502020204030204" pitchFamily="34" charset="0"/>
              </a:rPr>
              <a:t>Fluid resuscitation as required</a:t>
            </a:r>
          </a:p>
          <a:p>
            <a:pPr eaLnBrk="1" hangingPunct="1">
              <a:spcAft>
                <a:spcPts val="0"/>
              </a:spcAft>
            </a:pPr>
            <a:endParaRPr lang="en-GB" altLang="en-US" sz="1200" dirty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</a:pPr>
            <a:r>
              <a:rPr lang="en-GB" altLang="en-US" sz="2400" dirty="0">
                <a:latin typeface="Calibri" panose="020F0502020204030204" pitchFamily="34" charset="0"/>
              </a:rPr>
              <a:t>Pus/deep tissue sample antibiotic naive</a:t>
            </a:r>
          </a:p>
          <a:p>
            <a:pPr eaLnBrk="1" hangingPunct="1">
              <a:spcAft>
                <a:spcPts val="0"/>
              </a:spcAft>
            </a:pPr>
            <a:endParaRPr lang="en-GB" altLang="en-US" sz="1200" dirty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</a:pPr>
            <a:r>
              <a:rPr lang="en-GB" altLang="en-US" sz="2400" dirty="0">
                <a:latin typeface="Calibri" panose="020F0502020204030204" pitchFamily="34" charset="0"/>
              </a:rPr>
              <a:t>Early antibiotic therapy (broad spectrum as per local policy)</a:t>
            </a:r>
          </a:p>
          <a:p>
            <a:pPr eaLnBrk="1" hangingPunct="1">
              <a:spcAft>
                <a:spcPts val="0"/>
              </a:spcAft>
            </a:pPr>
            <a:endParaRPr lang="en-GB" altLang="en-US" sz="2400" dirty="0">
              <a:latin typeface="Calibri" panose="020F0502020204030204" pitchFamily="34" charset="0"/>
            </a:endParaRPr>
          </a:p>
        </p:txBody>
      </p:sp>
      <p:pic>
        <p:nvPicPr>
          <p:cNvPr id="4100" name="Picture 2" descr="C:\Users\Dave HP laptop\Documents\Dave's current laptop\Photos\Diabetic foot ulcers\Mohammed Mir\M.Mir 30.1.1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1600200"/>
            <a:ext cx="29527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 descr="C:\Users\Dave HP laptop\Documents\Dave's current laptop\Photos\Diabetic foot ulcers\Mohammed Mir\M.Mir 30.1.13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997325"/>
            <a:ext cx="2947988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72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+mn-lt"/>
              </a:rPr>
              <a:t>The Diabetic Foot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3203848" y="2852936"/>
            <a:ext cx="2520280" cy="20882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0301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Drainage of Sepsis - How I do it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74663" y="1628775"/>
            <a:ext cx="5843587" cy="4895850"/>
          </a:xfrm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GB" altLang="en-US" sz="2400" dirty="0" err="1">
                <a:latin typeface="Calibri" panose="020F0502020204030204" pitchFamily="34" charset="0"/>
              </a:rPr>
              <a:t>Loeffler</a:t>
            </a:r>
            <a:r>
              <a:rPr lang="en-GB" altLang="en-US" sz="2400" dirty="0">
                <a:latin typeface="Calibri" panose="020F0502020204030204" pitchFamily="34" charset="0"/>
              </a:rPr>
              <a:t>-Ballard incision</a:t>
            </a:r>
          </a:p>
          <a:p>
            <a:pPr eaLnBrk="1" hangingPunct="1">
              <a:spcAft>
                <a:spcPts val="0"/>
              </a:spcAft>
              <a:defRPr/>
            </a:pPr>
            <a:endParaRPr lang="en-GB" altLang="en-US" sz="1200" dirty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r>
              <a:rPr lang="en-GB" altLang="en-US" sz="2400" dirty="0">
                <a:latin typeface="Calibri" panose="020F0502020204030204" pitchFamily="34" charset="0"/>
              </a:rPr>
              <a:t>Debridement to healthy tissue</a:t>
            </a:r>
          </a:p>
          <a:p>
            <a:pPr lvl="1" eaLnBrk="1" hangingPunct="1">
              <a:spcAft>
                <a:spcPts val="0"/>
              </a:spcAft>
              <a:defRPr/>
            </a:pPr>
            <a:r>
              <a:rPr lang="en-GB" altLang="en-US" sz="2000" dirty="0">
                <a:latin typeface="Calibri" panose="020F0502020204030204" pitchFamily="34" charset="0"/>
              </a:rPr>
              <a:t>White</a:t>
            </a:r>
          </a:p>
          <a:p>
            <a:pPr lvl="1" eaLnBrk="1" hangingPunct="1">
              <a:spcAft>
                <a:spcPts val="0"/>
              </a:spcAft>
              <a:defRPr/>
            </a:pPr>
            <a:r>
              <a:rPr lang="en-GB" altLang="en-US" sz="2000" dirty="0">
                <a:latin typeface="Calibri" panose="020F0502020204030204" pitchFamily="34" charset="0"/>
              </a:rPr>
              <a:t>Yellow</a:t>
            </a:r>
          </a:p>
          <a:p>
            <a:pPr lvl="1" eaLnBrk="1" hangingPunct="1">
              <a:spcAft>
                <a:spcPts val="0"/>
              </a:spcAft>
              <a:defRPr/>
            </a:pPr>
            <a:r>
              <a:rPr lang="en-GB" altLang="en-US" sz="2000" dirty="0">
                <a:latin typeface="Calibri" panose="020F0502020204030204" pitchFamily="34" charset="0"/>
              </a:rPr>
              <a:t>Pink</a:t>
            </a:r>
          </a:p>
          <a:p>
            <a:pPr lvl="1" eaLnBrk="1" hangingPunct="1">
              <a:spcAft>
                <a:spcPts val="0"/>
              </a:spcAft>
              <a:defRPr/>
            </a:pPr>
            <a:r>
              <a:rPr lang="en-GB" altLang="en-US" sz="2000" dirty="0">
                <a:latin typeface="Calibri" panose="020F0502020204030204" pitchFamily="34" charset="0"/>
              </a:rPr>
              <a:t>Healthy vessels</a:t>
            </a:r>
          </a:p>
          <a:p>
            <a:pPr lvl="1" eaLnBrk="1" hangingPunct="1">
              <a:spcAft>
                <a:spcPts val="0"/>
              </a:spcAft>
              <a:defRPr/>
            </a:pPr>
            <a:r>
              <a:rPr lang="en-GB" altLang="en-US" sz="2000" dirty="0">
                <a:latin typeface="Calibri" panose="020F0502020204030204" pitchFamily="34" charset="0"/>
              </a:rPr>
              <a:t>Bleeding skin edges</a:t>
            </a:r>
          </a:p>
          <a:p>
            <a:pPr lvl="1" eaLnBrk="1" hangingPunct="1">
              <a:spcAft>
                <a:spcPts val="0"/>
              </a:spcAft>
              <a:defRPr/>
            </a:pPr>
            <a:endParaRPr lang="en-GB" altLang="en-US" sz="1200" dirty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r>
              <a:rPr lang="en-GB" alt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Clean</a:t>
            </a:r>
            <a:r>
              <a:rPr lang="en-GB" altLang="en-US" sz="2400" dirty="0">
                <a:latin typeface="Calibri" panose="020F0502020204030204" pitchFamily="34" charset="0"/>
              </a:rPr>
              <a:t> tissue for microbiology and histology</a:t>
            </a:r>
          </a:p>
          <a:p>
            <a:pPr eaLnBrk="1" hangingPunct="1">
              <a:spcAft>
                <a:spcPts val="0"/>
              </a:spcAft>
              <a:defRPr/>
            </a:pPr>
            <a:endParaRPr lang="en-GB" altLang="en-US" sz="12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r>
              <a:rPr lang="en-GB" alt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Preserve healthy tissue for reconstruction</a:t>
            </a:r>
          </a:p>
          <a:p>
            <a:pPr marL="457200" lvl="1" indent="0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sz="2000" dirty="0">
              <a:latin typeface="Calibri" panose="020F0502020204030204" pitchFamily="34" charset="0"/>
            </a:endParaRPr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5"/>
          <a:stretch>
            <a:fillRect/>
          </a:stretch>
        </p:blipFill>
        <p:spPr bwMode="auto">
          <a:xfrm>
            <a:off x="7235825" y="1595438"/>
            <a:ext cx="1693863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52470" r="35406" b="3459"/>
          <a:stretch>
            <a:fillRect/>
          </a:stretch>
        </p:blipFill>
        <p:spPr bwMode="auto">
          <a:xfrm>
            <a:off x="4265613" y="2708275"/>
            <a:ext cx="2970212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0192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Drainage of Sepsis - How I do 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1" y="1700213"/>
            <a:ext cx="5338936" cy="4681537"/>
          </a:xfrm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GB" dirty="0">
                <a:latin typeface="Calibri" panose="020F0502020204030204" pitchFamily="34" charset="0"/>
              </a:rPr>
              <a:t>Negative pressure therapy post-op</a:t>
            </a:r>
          </a:p>
          <a:p>
            <a:pPr eaLnBrk="1" hangingPunct="1">
              <a:spcAft>
                <a:spcPts val="0"/>
              </a:spcAft>
              <a:defRPr/>
            </a:pPr>
            <a:endParaRPr lang="en-GB" sz="1200" dirty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r>
              <a:rPr lang="en-GB" dirty="0">
                <a:latin typeface="Calibri" panose="020F0502020204030204" pitchFamily="34" charset="0"/>
              </a:rPr>
              <a:t>May need serial </a:t>
            </a:r>
            <a:r>
              <a:rPr lang="en-GB" dirty="0" err="1">
                <a:latin typeface="Calibri" panose="020F0502020204030204" pitchFamily="34" charset="0"/>
              </a:rPr>
              <a:t>debridements</a:t>
            </a:r>
            <a:endParaRPr lang="en-GB" dirty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endParaRPr lang="en-GB" sz="1200" dirty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r>
              <a:rPr lang="en-GB" dirty="0">
                <a:latin typeface="Calibri" panose="020F0502020204030204" pitchFamily="34" charset="0"/>
              </a:rPr>
              <a:t>Urgent vascular imaging and revascularisation (open)</a:t>
            </a:r>
          </a:p>
          <a:p>
            <a:pPr marL="0" indent="0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200" dirty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r>
              <a:rPr lang="en-GB" dirty="0">
                <a:latin typeface="Calibri" panose="020F0502020204030204" pitchFamily="34" charset="0"/>
              </a:rPr>
              <a:t>Antibiotics</a:t>
            </a:r>
          </a:p>
          <a:p>
            <a:pPr lvl="1" eaLnBrk="1" hangingPunct="1">
              <a:spcAft>
                <a:spcPts val="0"/>
              </a:spcAft>
              <a:defRPr/>
            </a:pPr>
            <a:r>
              <a:rPr lang="en-GB" dirty="0">
                <a:latin typeface="Calibri" panose="020F0502020204030204" pitchFamily="34" charset="0"/>
              </a:rPr>
              <a:t>Based on clean tissue and bone specimens</a:t>
            </a:r>
          </a:p>
          <a:p>
            <a:pPr lvl="1" eaLnBrk="1" hangingPunct="1">
              <a:spcAft>
                <a:spcPts val="0"/>
              </a:spcAft>
              <a:defRPr/>
            </a:pPr>
            <a:r>
              <a:rPr lang="en-GB" dirty="0">
                <a:latin typeface="Calibri" panose="020F0502020204030204" pitchFamily="34" charset="0"/>
              </a:rPr>
              <a:t>2 weeks for soft tissue</a:t>
            </a:r>
          </a:p>
          <a:p>
            <a:pPr lvl="1" eaLnBrk="1" hangingPunct="1">
              <a:spcAft>
                <a:spcPts val="0"/>
              </a:spcAft>
              <a:defRPr/>
            </a:pPr>
            <a:r>
              <a:rPr lang="en-GB" dirty="0">
                <a:latin typeface="Calibri" panose="020F0502020204030204" pitchFamily="34" charset="0"/>
              </a:rPr>
              <a:t>6 weeks for bone</a:t>
            </a:r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1" t="2744" b="11655"/>
          <a:stretch>
            <a:fillRect/>
          </a:stretch>
        </p:blipFill>
        <p:spPr bwMode="auto">
          <a:xfrm>
            <a:off x="5580112" y="1988840"/>
            <a:ext cx="33766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1161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Examples</a:t>
            </a:r>
          </a:p>
        </p:txBody>
      </p:sp>
      <p:pic>
        <p:nvPicPr>
          <p:cNvPr id="7171" name="Picture 2" descr="C:\Users\Dave HP laptop\Documents\Dave's current laptop\Photos\Diabetic foot ulcers\Mohammed Mir\M.Mir 30.1.1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874838"/>
            <a:ext cx="29527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 descr="C:\Users\Dave HP laptop\Documents\Dave's current laptop\Photos\Diabetic foot ulcers\Mohammed Mir\M.Mir 30.1.13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92600"/>
            <a:ext cx="294005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C:\Users\Dave HP laptop\Documents\Dave's current laptop\Photos\Diabetic foot ulcers\Mohammed Mir\M.Mir 30.1.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181350"/>
            <a:ext cx="29527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9272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Examples</a:t>
            </a:r>
          </a:p>
        </p:txBody>
      </p:sp>
      <p:pic>
        <p:nvPicPr>
          <p:cNvPr id="8195" name="Picture 2" descr="C:\Users\Dave HP laptop\Documents\Dave's current laptop\Photos\Diabetic foot ulcers\Mohammed Mir\M.Mir 30.1.1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874838"/>
            <a:ext cx="29527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 descr="C:\Users\Dave HP laptop\Documents\Dave's current laptop\Photos\Diabetic foot ulcers\Mohammed Mir\M.Mir 30.1.13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92600"/>
            <a:ext cx="294005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C:\Users\Dave HP laptop\Documents\Dave's current laptop\Photos\Diabetic foot ulcers\Mohammed Mir\M.Mir 30.1.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181350"/>
            <a:ext cx="29527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 descr="C:\Users\Dave HP laptop\Documents\Dave's current laptop\Photos\Diabetic foot ulcers\Mohammed Mir\2013022514 MIR M 6304560583 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1854200"/>
            <a:ext cx="2984500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2915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Use of Available Tissue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spcAft>
                <a:spcPts val="0"/>
              </a:spcAft>
            </a:pPr>
            <a:r>
              <a:rPr lang="en-GB" altLang="en-US" sz="2400" dirty="0">
                <a:latin typeface="Calibri" panose="020F0502020204030204" pitchFamily="34" charset="0"/>
              </a:rPr>
              <a:t>Reconstructive options:</a:t>
            </a:r>
          </a:p>
          <a:p>
            <a:pPr lvl="1" eaLnBrk="1" hangingPunct="1">
              <a:spcAft>
                <a:spcPts val="0"/>
              </a:spcAft>
            </a:pPr>
            <a:r>
              <a:rPr lang="en-GB" altLang="en-US" sz="2000" dirty="0">
                <a:latin typeface="Calibri" panose="020F0502020204030204" pitchFamily="34" charset="0"/>
              </a:rPr>
              <a:t>Need to consider at time of first debridement</a:t>
            </a:r>
          </a:p>
          <a:p>
            <a:pPr lvl="1" eaLnBrk="1" hangingPunct="1">
              <a:spcAft>
                <a:spcPts val="0"/>
              </a:spcAft>
            </a:pPr>
            <a:r>
              <a:rPr lang="en-GB" altLang="en-US" sz="2000" dirty="0">
                <a:latin typeface="Calibri" panose="020F0502020204030204" pitchFamily="34" charset="0"/>
              </a:rPr>
              <a:t>MDT discussion</a:t>
            </a:r>
          </a:p>
          <a:p>
            <a:pPr lvl="1" eaLnBrk="1" hangingPunct="1">
              <a:spcAft>
                <a:spcPts val="0"/>
              </a:spcAft>
            </a:pPr>
            <a:r>
              <a:rPr lang="en-GB" altLang="en-US" sz="2000" dirty="0">
                <a:latin typeface="Calibri" panose="020F0502020204030204" pitchFamily="34" charset="0"/>
              </a:rPr>
              <a:t>Use available soft tissue for local flaps</a:t>
            </a:r>
          </a:p>
          <a:p>
            <a:pPr lvl="1" eaLnBrk="1" hangingPunct="1">
              <a:spcAft>
                <a:spcPts val="0"/>
              </a:spcAft>
            </a:pPr>
            <a:r>
              <a:rPr lang="en-GB" altLang="en-US" sz="2000" dirty="0">
                <a:latin typeface="Calibri" panose="020F0502020204030204" pitchFamily="34" charset="0"/>
              </a:rPr>
              <a:t>Split skin graft</a:t>
            </a:r>
          </a:p>
          <a:p>
            <a:pPr lvl="1" eaLnBrk="1" hangingPunct="1">
              <a:spcAft>
                <a:spcPts val="0"/>
              </a:spcAft>
            </a:pPr>
            <a:r>
              <a:rPr lang="en-GB" altLang="en-US" sz="2000" dirty="0">
                <a:latin typeface="Calibri" panose="020F0502020204030204" pitchFamily="34" charset="0"/>
              </a:rPr>
              <a:t>Free flaps</a:t>
            </a:r>
          </a:p>
          <a:p>
            <a:pPr lvl="1" eaLnBrk="1" hangingPunct="1">
              <a:spcAft>
                <a:spcPts val="0"/>
              </a:spcAft>
            </a:pPr>
            <a:r>
              <a:rPr lang="en-GB" altLang="en-US" sz="2000" dirty="0">
                <a:latin typeface="Calibri" panose="020F0502020204030204" pitchFamily="34" charset="0"/>
              </a:rPr>
              <a:t>Dermal substitutes</a:t>
            </a:r>
          </a:p>
          <a:p>
            <a:pPr lvl="1" eaLnBrk="1" hangingPunct="1">
              <a:spcAft>
                <a:spcPts val="0"/>
              </a:spcAft>
            </a:pPr>
            <a:endParaRPr lang="en-GB" altLang="en-US" sz="2000" dirty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</a:pPr>
            <a:r>
              <a:rPr lang="en-GB" altLang="en-US" sz="2400" dirty="0">
                <a:latin typeface="Calibri" panose="020F0502020204030204" pitchFamily="34" charset="0"/>
              </a:rPr>
              <a:t>May need tendon transfer for ongoing stability</a:t>
            </a:r>
          </a:p>
          <a:p>
            <a:pPr lvl="1" eaLnBrk="1" hangingPunct="1">
              <a:spcAft>
                <a:spcPts val="0"/>
              </a:spcAft>
            </a:pPr>
            <a:endParaRPr lang="en-GB" altLang="en-US" sz="2000" dirty="0">
              <a:latin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</a:pPr>
            <a:endParaRPr lang="en-GB" altLang="en-US" dirty="0">
              <a:latin typeface="Calibri" panose="020F0502020204030204" pitchFamily="34" charset="0"/>
            </a:endParaRPr>
          </a:p>
        </p:txBody>
      </p:sp>
      <p:pic>
        <p:nvPicPr>
          <p:cNvPr id="9220" name="Picture 2" descr="C:\Users\Dave HP laptop\Documents\Dave's current laptop\Photos\Diabetic foot ulcers\Alan Owen\20121003012 OWEN A 4542409422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438400"/>
            <a:ext cx="3794125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2331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Use of Available Tissue</a:t>
            </a:r>
          </a:p>
        </p:txBody>
      </p:sp>
      <p:pic>
        <p:nvPicPr>
          <p:cNvPr id="10243" name="Picture 2" descr="C:\Users\Dave HP laptop\Documents\Dave's current laptop\Photos\Diabetic foot ulcers\Alan Owen\20121003012 OWEN A 4542409422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3095625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C:\Users\Dave HP laptop\Documents\Dave's current laptop\Photos\Diabetic foot ulcers\Alan Owen\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492375"/>
            <a:ext cx="2087562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C:\Users\Dave HP laptop\Documents\Dave's current laptop\Photos\Diabetic foot ulcers\Alan Owen\photo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628775"/>
            <a:ext cx="29511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C:\Users\Dave HP laptop\Documents\Dave's current laptop\Photos\Diabetic foot ulcers\Alan Owen\photo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149725"/>
            <a:ext cx="2951163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8039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r="6951"/>
          <a:stretch/>
        </p:blipFill>
        <p:spPr>
          <a:xfrm rot="5400000">
            <a:off x="325561" y="618655"/>
            <a:ext cx="2963282" cy="2679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>
          <a:xfrm rot="5400000">
            <a:off x="3127005" y="625522"/>
            <a:ext cx="2977018" cy="26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530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r="6951"/>
          <a:stretch/>
        </p:blipFill>
        <p:spPr>
          <a:xfrm rot="5400000">
            <a:off x="325561" y="618655"/>
            <a:ext cx="2963282" cy="2679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>
          <a:xfrm rot="5400000">
            <a:off x="3127005" y="625522"/>
            <a:ext cx="2977018" cy="2679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r="14135" b="26901"/>
          <a:stretch/>
        </p:blipFill>
        <p:spPr>
          <a:xfrm>
            <a:off x="6119088" y="476670"/>
            <a:ext cx="2678085" cy="29632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/>
          <a:stretch/>
        </p:blipFill>
        <p:spPr>
          <a:xfrm rot="5400000">
            <a:off x="1441001" y="2266865"/>
            <a:ext cx="3134177" cy="26521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r="14737" b="12201"/>
          <a:stretch/>
        </p:blipFill>
        <p:spPr>
          <a:xfrm rot="16200000" flipV="1">
            <a:off x="4182046" y="2295350"/>
            <a:ext cx="3144693" cy="26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077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r="6951"/>
          <a:stretch/>
        </p:blipFill>
        <p:spPr>
          <a:xfrm rot="5400000">
            <a:off x="325561" y="618655"/>
            <a:ext cx="2963282" cy="2679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>
          <a:xfrm rot="5400000">
            <a:off x="3127005" y="625522"/>
            <a:ext cx="2977018" cy="2679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r="14135" b="26901"/>
          <a:stretch/>
        </p:blipFill>
        <p:spPr>
          <a:xfrm>
            <a:off x="6119088" y="476670"/>
            <a:ext cx="2678085" cy="29632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/>
          <a:stretch/>
        </p:blipFill>
        <p:spPr>
          <a:xfrm rot="5400000">
            <a:off x="1441001" y="2266865"/>
            <a:ext cx="3134177" cy="26521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r="14737" b="12201"/>
          <a:stretch/>
        </p:blipFill>
        <p:spPr>
          <a:xfrm rot="16200000" flipV="1">
            <a:off x="4182046" y="2295350"/>
            <a:ext cx="3144693" cy="26442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9285" r="14702" b="3315"/>
          <a:stretch/>
        </p:blipFill>
        <p:spPr>
          <a:xfrm rot="16200000" flipV="1">
            <a:off x="6069444" y="3801899"/>
            <a:ext cx="3187117" cy="27256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8159" b="4121"/>
          <a:stretch/>
        </p:blipFill>
        <p:spPr>
          <a:xfrm rot="5400000">
            <a:off x="-144285" y="3564182"/>
            <a:ext cx="3456384" cy="293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883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Dermal Substitutes</a:t>
            </a:r>
          </a:p>
        </p:txBody>
      </p:sp>
      <p:pic>
        <p:nvPicPr>
          <p:cNvPr id="1126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160463"/>
            <a:ext cx="2498725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1160463"/>
            <a:ext cx="2503488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76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+mn-lt"/>
              </a:rPr>
              <a:t>The Diabetic Foot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3203848" y="2852936"/>
            <a:ext cx="2520280" cy="20882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491880" y="213285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Neuropathy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688" y="515719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Infection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128" y="515719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Ischaemia</a:t>
            </a:r>
          </a:p>
        </p:txBody>
      </p:sp>
    </p:spTree>
    <p:extLst>
      <p:ext uri="{BB962C8B-B14F-4D97-AF65-F5344CB8AC3E}">
        <p14:creationId xmlns:p14="http://schemas.microsoft.com/office/powerpoint/2010/main" val="32960763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Dermal Substitutes</a:t>
            </a:r>
          </a:p>
        </p:txBody>
      </p:sp>
      <p:pic>
        <p:nvPicPr>
          <p:cNvPr id="1229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160463"/>
            <a:ext cx="2498725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1160463"/>
            <a:ext cx="2503488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2133600"/>
            <a:ext cx="2498725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1788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Dermal Substitutes</a:t>
            </a:r>
          </a:p>
        </p:txBody>
      </p:sp>
      <p:pic>
        <p:nvPicPr>
          <p:cNvPr id="1331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160463"/>
            <a:ext cx="2498725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1160463"/>
            <a:ext cx="2503488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2133600"/>
            <a:ext cx="2498725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3141663"/>
            <a:ext cx="2498725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7245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libri" panose="020F0502020204030204" pitchFamily="34" charset="0"/>
              </a:rPr>
              <a:t>Free Flaps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772816"/>
            <a:ext cx="382878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546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libri" panose="020F0502020204030204" pitchFamily="34" charset="0"/>
              </a:rPr>
              <a:t>Free Flaps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772816"/>
            <a:ext cx="3828783" cy="2160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717032"/>
            <a:ext cx="3832724" cy="225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120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libri" panose="020F0502020204030204" pitchFamily="34" charset="0"/>
              </a:rPr>
              <a:t>Prostheses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30761"/>
            <a:ext cx="2458793" cy="3697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84" y="1556792"/>
            <a:ext cx="3535290" cy="2356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86" y="4149080"/>
            <a:ext cx="3535288" cy="235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437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libri" panose="020F0502020204030204" pitchFamily="34" charset="0"/>
              </a:rPr>
              <a:t>Prostheses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60259"/>
            <a:ext cx="3960440" cy="2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986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libri" panose="020F0502020204030204" pitchFamily="34" charset="0"/>
              </a:rPr>
              <a:t>Prostheses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60259"/>
            <a:ext cx="3960440" cy="29703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70040"/>
            <a:ext cx="3636297" cy="2727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7638"/>
            <a:ext cx="3630549" cy="272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839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dirty="0">
                <a:latin typeface="Calibri" panose="020F0502020204030204" pitchFamily="34" charset="0"/>
              </a:rPr>
              <a:t>Sepsis Management C</a:t>
            </a:r>
            <a:r>
              <a:rPr lang="en-GB" alt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onclusions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altLang="en-US" sz="2400" dirty="0">
                <a:latin typeface="Calibri" panose="020F0502020204030204" pitchFamily="34" charset="0"/>
              </a:rPr>
              <a:t>Diabetic foot collections require urgent drainage</a:t>
            </a:r>
          </a:p>
          <a:p>
            <a:pPr>
              <a:spcAft>
                <a:spcPts val="0"/>
              </a:spcAft>
            </a:pPr>
            <a:endParaRPr lang="en-GB" altLang="en-US" sz="1200" dirty="0"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altLang="en-US" sz="2400" dirty="0">
                <a:latin typeface="Calibri" panose="020F0502020204030204" pitchFamily="34" charset="0"/>
              </a:rPr>
              <a:t>All infected, unhealthy, ischaemic tissue must be removed</a:t>
            </a:r>
          </a:p>
          <a:p>
            <a:pPr>
              <a:spcAft>
                <a:spcPts val="0"/>
              </a:spcAft>
            </a:pPr>
            <a:endParaRPr lang="en-GB" altLang="en-US" sz="1200" dirty="0"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altLang="en-US" sz="2400" dirty="0" err="1">
                <a:latin typeface="Calibri" panose="020F0502020204030204" pitchFamily="34" charset="0"/>
              </a:rPr>
              <a:t>Loeffler</a:t>
            </a:r>
            <a:r>
              <a:rPr lang="en-GB" altLang="en-US" sz="2400" dirty="0">
                <a:latin typeface="Calibri" panose="020F0502020204030204" pitchFamily="34" charset="0"/>
              </a:rPr>
              <a:t>-Ballard incision allows access to all plantar compartments whilst preserving skeleton and healthy soft tissue for future reconstruction</a:t>
            </a:r>
          </a:p>
          <a:p>
            <a:pPr>
              <a:spcAft>
                <a:spcPts val="0"/>
              </a:spcAft>
            </a:pPr>
            <a:endParaRPr lang="en-GB" altLang="en-US" sz="1200" dirty="0"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altLang="en-US" sz="2400" dirty="0">
                <a:latin typeface="Calibri" panose="020F0502020204030204" pitchFamily="34" charset="0"/>
              </a:rPr>
              <a:t>Clean tissue and bone samples will help to guide antibiotic therapy</a:t>
            </a:r>
          </a:p>
          <a:p>
            <a:pPr>
              <a:spcAft>
                <a:spcPts val="0"/>
              </a:spcAft>
            </a:pPr>
            <a:endParaRPr lang="en-GB" altLang="en-US" sz="1200" dirty="0"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altLang="en-US" sz="2400" dirty="0">
                <a:latin typeface="Calibri" panose="020F0502020204030204" pitchFamily="34" charset="0"/>
              </a:rPr>
              <a:t>All cases must be managed within a multidisciplinary team</a:t>
            </a:r>
          </a:p>
          <a:p>
            <a:pPr>
              <a:spcAft>
                <a:spcPts val="0"/>
              </a:spcAft>
            </a:pPr>
            <a:endParaRPr lang="en-GB" altLang="en-US" sz="2400" dirty="0"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GB" alt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1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</a:rPr>
              <a:t>Learning Objectives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Understand the aetiology of diabetic foot problems</a:t>
            </a:r>
          </a:p>
          <a:p>
            <a:endParaRPr lang="en-GB" sz="1200" dirty="0">
              <a:latin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</a:rPr>
              <a:t>Be aware of the strategies to prevent and manage diabetic foot complications</a:t>
            </a:r>
          </a:p>
          <a:p>
            <a:endParaRPr lang="en-GB" sz="800" dirty="0">
              <a:latin typeface="Calibri" panose="020F0502020204030204" pitchFamily="34" charset="0"/>
            </a:endParaRPr>
          </a:p>
          <a:p>
            <a:pPr lvl="1"/>
            <a:r>
              <a:rPr lang="en-GB" sz="2000" dirty="0">
                <a:latin typeface="Calibri" panose="020F0502020204030204" pitchFamily="34" charset="0"/>
              </a:rPr>
              <a:t>Risk stratification</a:t>
            </a:r>
          </a:p>
          <a:p>
            <a:pPr lvl="1"/>
            <a:r>
              <a:rPr lang="en-GB" dirty="0">
                <a:latin typeface="Calibri" panose="020F0502020204030204" pitchFamily="34" charset="0"/>
              </a:rPr>
              <a:t>Offloading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</a:rPr>
              <a:t>Management of infection</a:t>
            </a:r>
          </a:p>
          <a:p>
            <a:pPr lvl="1"/>
            <a:r>
              <a:rPr lang="en-GB" dirty="0">
                <a:latin typeface="Calibri" panose="020F0502020204030204" pitchFamily="34" charset="0"/>
              </a:rPr>
              <a:t>Assessment and management of ischaemia</a:t>
            </a:r>
            <a:endParaRPr lang="en-GB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60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Understand the aetiology of diabetic foot problems</a:t>
            </a:r>
          </a:p>
          <a:p>
            <a:endParaRPr lang="en-GB" sz="1200" dirty="0">
              <a:latin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</a:rPr>
              <a:t>Be aware of the strategies to prevent and manage diabetic foot complications</a:t>
            </a:r>
          </a:p>
          <a:p>
            <a:endParaRPr lang="en-GB" sz="800" dirty="0">
              <a:latin typeface="Calibri" panose="020F0502020204030204" pitchFamily="34" charset="0"/>
            </a:endParaRPr>
          </a:p>
          <a:p>
            <a:pPr lvl="1"/>
            <a:r>
              <a:rPr lang="en-GB" sz="2000" dirty="0">
                <a:latin typeface="Calibri" panose="020F0502020204030204" pitchFamily="34" charset="0"/>
              </a:rPr>
              <a:t>Risk stratification</a:t>
            </a:r>
          </a:p>
          <a:p>
            <a:pPr lvl="1"/>
            <a:r>
              <a:rPr lang="en-GB" dirty="0">
                <a:latin typeface="Calibri" panose="020F0502020204030204" pitchFamily="34" charset="0"/>
              </a:rPr>
              <a:t>Offloading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</a:rPr>
              <a:t>Management of infection</a:t>
            </a:r>
          </a:p>
          <a:p>
            <a:pPr lvl="1"/>
            <a:r>
              <a:rPr lang="en-GB" dirty="0">
                <a:latin typeface="Calibri" panose="020F0502020204030204" pitchFamily="34" charset="0"/>
              </a:rPr>
              <a:t>Assessment and management of ischaemia</a:t>
            </a:r>
            <a:endParaRPr lang="en-GB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11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libri" panose="020F0502020204030204" pitchFamily="34" charset="0"/>
              </a:rPr>
              <a:t>Case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56 year old gentleman</a:t>
            </a:r>
          </a:p>
          <a:p>
            <a:r>
              <a:rPr lang="en-GB" dirty="0">
                <a:latin typeface="Calibri" panose="020F0502020204030204" pitchFamily="34" charset="0"/>
              </a:rPr>
              <a:t>New diagnosis Type 2 diabetes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What foot care should be put in place? </a:t>
            </a:r>
          </a:p>
        </p:txBody>
      </p:sp>
    </p:spTree>
    <p:extLst>
      <p:ext uri="{BB962C8B-B14F-4D97-AF65-F5344CB8AC3E}">
        <p14:creationId xmlns:p14="http://schemas.microsoft.com/office/powerpoint/2010/main" val="2831854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Assessment of the Intact Diabetic Foot (NG19)</a:t>
            </a:r>
          </a:p>
        </p:txBody>
      </p:sp>
      <p:sp>
        <p:nvSpPr>
          <p:cNvPr id="4099" name="AutoShape 2" descr="data:image/jpeg;base64,/9j/4AAQSkZJRgABAQAAAQABAAD/2wCEAAkGBwgHBgkIBwgKCgkLDRYPDQwMDRsUFRAWIB0iIiAdHx8kKDQsJCYxJx8fLT0tMTU3Ojo6Iys/RD84QzQ5OjcBCgoKDQwNGg8PGjclHyU3Nzc3Nzc3Nzc3Nzc3Nzc3Nzc3Nzc3Nzc3Nzc3Nzc3Nzc3Nzc3Nzc3Nzc3Nzc3Nzc3N//AABEIALoAjwMBIgACEQEDEQH/xAAcAAACAwEBAQEAAAAAAAAAAAAFBgIDBAEHAAj/xAA7EAACAQMCBAMGBQMDAwUAAAABAgMABBESIQUxQVETImEGFDJxgZEjQqGx0TPB8BVS4SRy8Qc0RGKy/8QAFAEBAAAAAAAAAAAAAAAAAAAAAP/EABQRAQAAAAAAAAAAAAAAAAAAAAD/2gAMAwEAAhEDEQA/AFls9aga0OmapdTQV5qJ2q5UyKqlGKCoHepMcLmoLyz64rXa2Mt8/hW2WlxkrpOFHqaDL4mQRX3WjM3s28WB71EXPNRuR9qzXnC7q00I0R141FhyPyNAPXJbc7VZIcDFdMTgjSA+2fKc4qmdXUkn4SfKT1FBWxqpnqUgI5g1S29B8XNSWTHOqWNRBoLHk3rniVWTtnNRzmgsLmvhIelVE18DQNZNRODUX1c6+jywoLokBFZ7iNc7kAd6tDlBtU1t8rFJIxHitgKi9O57UGWzspZZgsfcedSNqdeEcMLlbS0t0mQH8WRjkau57/L9qy8H4SszJb2iS4O8jvnH3Ar0XgvBIre3EbXTEasnAA3oKLPgduoVLh4UlUbiJRt+lXT8HtZleJpfFB7gH/BTAsVvANkVQevesk5jeTAC4HMCgSJfZOGxYzQws7sOYbl9KD8c9lZLm2zBEfeIwCoP3P1zt9a9KBXIxjC96jcRxFC2Nz07UH594hwm8si7TKMZ0sM5Kk8s9qolsSuQuonOPh517bf2K3UUvjRq4kwqgqCRv0rPb+zscbzTvAHKphc8h9KDwy4ikhbTKjK3/wBhiqabvbOFjcuscIwNnRRnTjrSmUKY1DBNBWaj0qbDFQJGaDhrmcVxj1qBYDnmgdcZriDTtVg2261w0HEjBckrqVRnHf0o1w24kll8GytCScERoFKr9SKDqrudMfNtvnRbhcLx3S20cbF22d1JwPSgeOHm5RFDLbx43kKcxRexuoASsLmXzHOevrQO1t3iiEcsp28wRMfrWqz4oihxGoCgnVq55oCvEr1VRpNQxnAU9Ky214jr5WO2T9MUv8X4vEs2gZY4308qwjixf+j5QN/WgbhOwmK7FB2qxLhHOFk3669iaUY7+4kcqzsUPMVpWSSRCrO2B0oGiO7ihL5xqx1r574XELL9sUuMNhk1yOd7fIQ47HtQQ45wqG4t5ZXJWRVO5PfYV5HxFWQSQlWBV8BSMY/mvY4uI+8are4iQ9wRnIpb9r+FF7aWexwwCkmNhnPy6qaDyxjgb86pds1q4gU1IUXBK7g1hY7UEg2c5rhIqsnH1rmaD0ZEAPm3qTotSxtVTntzoL4YtIUxnBIJJBo/YXdvZ2wjg2kbnIwJ+3SgFvGEZJHYqM/eiVqriZpfKrE5B1ZwP3NBvurm4MKx27SFpD5S3bvQzh0fEn/EnjdIiTgEEavX5UzGC2nsPEvJI4m20+YDOOXQ0At+JSmaW3XQw3yQc5+tAC9o7jw7hfNvnSNOwq2xuQAnPJ7Hl86ye0qlpsaQNPL51Vw2YNEdWygYY9/nQN1nKrtliBk7FjijFsdW6vEM7b70rcNUqwMcR0nfVkCmW1LywqQM6eYODQagJMD4Tnlsf5qM6aVOdOSOmapDRsG1R4Oo48tWacrp8FyMcxj+aAckyrdAscDODWy6i0t4sLZQ/EpO3rQ+6jAmUDOCetWXXiQIhZwEkA59DQJHtPwGGK+kFvgBsuozzBpLuIZIG0OhB9dq9P4+ga3jQ4DBdmO+2eveke6gTLxREtG5I3X4G9P0xQAmr7IrsgKsQem1Q50Hp+CDUSn4gYKT6d62FV6iuDSCAdRXsKCa26GUOrsVOSqAYI+Z5UTNstva6lA8Zm8oz0qPCdFxIFjiRSNizNqO/Teil3beGwMjoR+U0C1c38eFikIJC59SfSsnA5En4woRcAqTt6CsvtBcQ2cscbZ8R9xjpjrXPZ6ZRxCOZSAqnptkZ6UHfaIr4uB8W5xQfhbM5EWcdT1zg8v2orx6VJr6bRgkbDft/hoZBaSWSC7mVtOC+B+b0FBRey39nMRcX6RsTqEYbB/4pg9nfarwJTHM2A2Dv1HzoTwG84pdcWjQWiKlyTqkMQZQO5zX3HeF3cEem4hhSNJSEdOZ+XpQelDiFvNbmdQCNJP0pX4l7be5XKQqo08jg1q4VbTXPslEbdx47bYbr9aSvdLtuLv43Blm1ZAEqkKMevTrQPFjxmHiq+IigMrA8+nWi/E2MgXyA5GRSf7L+E8jxRWz24j/ACSfEARyPy/imG9n8O6K6iJY3AAPIjpQZ7oQm387kJj4xzU9/lS5xaBuHuLmBF8MDAkG4f8Aw0f45EbRpXiXMZXxAP1/mlmC8tvGaEystvOWjkU7qhPI49NjmgS7kATuFzgnbPPFV0R4kkI8TQQSkmgtnt6UN5mg9WEma4Hwcd6oDVNTmgttL6SKTRb6ImU4JO2fXNGUupZt5ZdY0jSCBt3oJBHEtwHlRZIyfMjHFFVjt4AiJKhYg5IbIAoEr2uz/qcczAkKmCPrQe1vp1QtH5QG2xRzj7G88VIwNUb6snquKAiIxwgKSUO4z09KCTXkgmLs2SRvmm+zRruxUxyM4UL5M5Dd6RpSc88A02ezN3otwmx5jNBvt+DoZDPEEQnOVUNp+2aq9pZBBaeExZpdHPoBR2CbxGBTfHQDakj2yvzc3jw2z5KDMh6H0FA1+wN08nC5kbOE3QZ7Vt4raMJBNEqywsMnUSGH1oF/6d3sHhaJZAGIIYGmmOeL3uS1yMfFGe460A6CKOBmukDRjw8OM8wNwT3rLcXhuJopG2ckb9DRDiEJFvNEzYDjGfSl1S5nCJklSAAN8jqaAzxuUTQoHyAqFHx1U/xuK85uTIbxvDVgAcgH+9eg8QctbM6qDLCdSg9qULzj7lZV0N4kilXwwCnP+c9qAJxO78dEhWNUSNi2xyWY8zmsAGKsnbU2Rn1zVOqg9L1dqtj2rqwYOasEJyNqCt3ZdwK02c2GUSL5ORPYVJYTgbVcsO2AKBbvOHm3up7218SZJMqQSMDPXHbalyd2jUJN5WX8tejTW0MELTXBCooySa8t4lc+9XruuFjLeUDoKCbvk/Ccc6MpItpZWzId5d9um9BXO4FXPKVEaHkvKg9DhkDcOCo+kuN++PSk3jPCWcSzQli2RgAYHyq0cbSO0eJf6h5Z7etYn9pWNuyaG1Z2J7UEuCcH4mLoFSYF56iOlPkPD/8ApoJLeVpLuFtZZj8fdf2+1KUPtUsiYW3kC6dIUdNutFeA8dOsCTKPM3kB+uTQFvaG5kWxZ1jZ5Ay+QDJNDvZ3VNEkpbz62QAncDqPpVntxfrDFCIXKvKCWKnftSTbcQltmBhkOrnqPPNA+3MaMLqeSUK8CY0A86QOIz+9SsQscaZOFjUD71bdcWnuAwcjL8zih0r7YFBnc771Sc5q5hmuEDNB6yMZrTHjbAqiOM8zVN1dCBaDfJIic65bXSyyiNBlugoB7+9zKsMILu3IAbmiKr/osDXlzPF4unaNPMVB6mgD+2nG4nS4sVLAxgDHdu9IJY8+1F+PQyrfO9wxR5NyG2zQY5FBaJiQO4q03BZQaxHfrvXEkOdLbYoN3h63Uj8wwaM8O9n5L0KiMBnuaXopdBGDj50Z4Tx2S0YZOVzz7UDbw72NmhOZHUqu+Nea03vDobOFDoAkBwoHXPShkftbJ4yrHOpTHbGavi4xJezLc7BImwN/TnQBfauHiJvTLc2siQIoWNhuCOpz880ujOM4OK9Z9+jlhKx6fCHxZ3zvyI+tDr7gfAuIvJJpFuV3/DbScf8AbQebM1RLZpp4l7FXCKs/D7hJIW5JKdLD07UsXltcWUpjuoWibOwYYz8u9BUxrme4r4kVEnoKD2C5ulQHAoN7vdcYmKW+lIwfNKxwFFT4dFJxBfEkJS3zhnPX5UUe5S1sl8AKgXIO2r+PSglwu1seH+IkUjLIB55GwW57fLkazcd0vw9re2ESmbZsDOrVnkftWd5J5bmKR1j1OmhtDAAnnnHfY1HiCS6vF8R48E6F051rj02BoEkXfhsbPiIJ0avBmKbnOwz6VluLJk2XzAjVtvRzitiLpAZWLAZ8+jcHJxj/ADehVveTcPZbO9GYs6lfG3z9RQCmhZCcjHzqjG/SmiWwa4QzDS0UrA60bYntQqbhcgOk6S+SMBs/LegFjOKlGdew59KKrwiaORROmA3LHWttv7P+IRKJBCUYEGVfK2Om29By9tYuHezqyaPx7iUKD1AG9EvZOTwrV3kyY2Y7JzHPpV/tVw6XiKW8SPFGIgPEdTqXJ5Y70AuFvOA4eNS9pKNtSeVu+aBwhJt5TMHGdPnGobjP9x/atEJSS6EoUMh3ZtODgjnnqMAUt8F4xDesdemO4xkBufTYdD3ovFO51RxuTLGhbOdyOq49P4oNsE+0mZFkKH8MEY1Kf3+tEbxUng03Cx3Fsq/BIu67dxS9NMGVvh0yNnJ/243271usbqUcPaNZlfTqDzdB1wR8jQBuN+ytqYmn4XKYyE1+HI3lf/tP9qTWGmQhtipwQedemTXUUEJWWNGCLkIWz89+mOdKPtTw/Q68Qt0AgnAJAOcHuaD0O7lNtap+I5A+GBFCgqOg+Y350NW4l4iiOsUMaBtSFyRnB5fetcN3DeWguZGWRI/9pwQccwPqNz60vcWSO0lljt2CqVJVCMYA/WgIz/8AUTo0Hhq4PmQnA1HJJGSMcvtXYnaWFDNKVjwV0Ft8kfsaCvIkkFvd6jq0YlX8zY2Jz61YeJGXw1YmNdWwlOyAcskd6DfeWQlP4ZZFOkDVsunPP/DQ2/sobx5Ybz8Ix5OeeBjGB9QaP2UsPujxrGQwIwsxzheuD12GaGvJD4gcOZQWYErnlnIJ74xj7UChDczcJuGhkQTQnow8p7H9aO2HuvEmkeEk8nWMYLoV5jBI2O9aJLWC8s/ClVNWdKN/uwcbkepx9qX/APS7iIrc8PkORlcBsMD1FAbMkZJikgbUDkLHsV77fUVKOZWt5CuvXoYEBue2M7j0oNZe0Mqy44gviJjDeUBj862K8bj3mCSNYMnQVfzIR6H50HySeDHNFNKobyqp650gjFb7S5/1Kx9yuVURglI9O4Ppv1oPcRT3LzR+KjSK8bHxGGGXSB+m1Ffd1toHRMRMNLgDc6sYzk/egXOI8EksgZIJNegZcY3X6/atvBuNnVCJ0LXEbHTJnGpeoPrW+W4YSb/iTZ0u2N9O2GHcelRk4VGbkSIApDg+IDgY6mgYLmGN5Y2MYIIwyKMdjv8APNYJx4X41uriMn+pnIB/zb6V9G7RQK0ZZogQDIDnIxjb02NaMeHNNcIB4T4ygOzKR8Q9c5oO3MUd1GNU2ouh1ruemNtqohljuuFiJVLFwuUA2j3zXd8yzTMMImdgRy5bVn4dNogj0EDJYsZAN+woAFnxCe1D6XIBGCvpTPbLacbixBIILjDfhkkg4G25Pr1pLPOtXDryWzuFkibDA9eVAQCtavJFIGDRn8RW8uMen1/WpeNC0axuW94IVNQGx6H67ijJeHi1it2oRLuMAPHnaUcsj15UoXDurDcjB696Bh4XxEmFY5QAQ+SSN2K8iP2rfakXcEqsVYocMB+UA7b/AG29aVbSV3Y6m0DcjHU0Tt3UxLIDowNLgsSWzy+nKgKqgLN4Mr4xrZcAbnHP5YG1ZOIQSxjSHcRypnW3UjbHzqzxjBP4ZkyUwNeNnHP/AD5Vc86XUhd/K6OpKqDhcZ39Nsn7UC5fWQndndZNWoBWxjO3/BoaLK4KM8ILqp37003j52tijOz4Uc8kdc+v81S5EsgkgURl1U+U7KfrQBeHXmjiWJfLHL5JAPpn9qO3JKyyxxFHJID5GcHG4/YUB40D76blcZ1gMQMbjHMUWsL2OSLVINKsqjbfSw2yB8gaDO+v3ptRIZTvp6Hvt9KLcOlOIpPeFkAyhU8xzPL70Gu9CSaomxgblV5ir+H61QqisS66888YNActZZHRrWPRrcllkbAx6dsDka3R8PkKq+qBZFXGDkhsbEgdM7GhmZZJ4bhCqGI+fHNTjt12rUJCokUiSdiR4crH4htkc/5oOyMTHN5l+AA6SNxvt9qEtBDHJ4OvCRnBVjjI3waIzKbe2nkjjw2MnSMgHHXPMfKhxd455YyqSjSuelAE92ds6DnAzVawsW04w3qK22n9RPU4NWWQBuTkA/FQW8HcQXSLIxVd8Y2JPapcbtopLczxxMjBhrXHI8v4rRbopuY8qp879KhOxbhlwzEliy5JoFtCyHKHBBoxasj7fDtnAPPfvQdfzfOr0JEyAEj/AM0DPGVnuAsrl4CRpyR2/bnUuKiTMYiP4pB1leTf4KFxnTeHTt5OnzohdsRFA4JDeKd878xQRnA91jjDAKrZTIB574+9ciCyjVjwkOQwYbf7gfrV7/8AyPp+5qMyhYgygA+TcUA+/gFyJE0iPUB0O7dz+n6UK4e3hvLZy4Vs51Z6jP8AP7UYufiJ66R/+KB3/wD7w/If3oNt07szagMaipUnJHL96ttJZbaIAgKrAgZ+e9Z7n+nC35vDBz15mrcnwoxk/wBQfsKDXLM0iYhDjbcqRtvtmtEFzJIAJLognbSyZwMfm9K6n9KT1ZwfstUW/lmi07ZjjzjrvQEYJPEh8GZdJ1Z1cw+/ftVPFmHixyCXwgwIBxzHTP2orcALcOqjC6UOByzppTEjtw9tTscXJxk8tjQf/9k="/>
          <p:cNvSpPr>
            <a:spLocks noChangeAspect="1" noChangeArrowheads="1"/>
          </p:cNvSpPr>
          <p:nvPr/>
        </p:nvSpPr>
        <p:spPr bwMode="auto">
          <a:xfrm>
            <a:off x="0" y="-846138"/>
            <a:ext cx="1362075" cy="177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3492500" y="1209675"/>
            <a:ext cx="2447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/>
              <a:t>Assessment in the Community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/>
              <a:t>(Trained Individual)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484438" y="2349500"/>
            <a:ext cx="1295400" cy="50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16463" y="2349500"/>
            <a:ext cx="0" cy="50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51500" y="2349500"/>
            <a:ext cx="1152525" cy="50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TextBox 13"/>
          <p:cNvSpPr txBox="1">
            <a:spLocks noChangeArrowheads="1"/>
          </p:cNvSpPr>
          <p:nvPr/>
        </p:nvSpPr>
        <p:spPr bwMode="auto">
          <a:xfrm>
            <a:off x="539750" y="3068638"/>
            <a:ext cx="2519363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70C0"/>
                </a:solidFill>
              </a:rPr>
              <a:t>Low Risk: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70C0"/>
                </a:solidFill>
              </a:rPr>
              <a:t>No risk factors except callus alone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B0F0"/>
                </a:solidFill>
              </a:rPr>
              <a:t>Annual inspection: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Inspect for deformity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Test sensation</a:t>
            </a:r>
          </a:p>
          <a:p>
            <a:pPr defTabSz="355600">
              <a:spcBef>
                <a:spcPct val="0"/>
              </a:spcBef>
              <a:buFontTx/>
              <a:buNone/>
            </a:pPr>
            <a:r>
              <a:rPr lang="en-GB" altLang="en-US" sz="1800" dirty="0"/>
              <a:t>	10g monofilament</a:t>
            </a:r>
          </a:p>
          <a:p>
            <a:pPr>
              <a:spcBef>
                <a:spcPct val="0"/>
              </a:spcBef>
              <a:buFontTx/>
              <a:buNone/>
              <a:tabLst>
                <a:tab pos="355600" algn="l"/>
              </a:tabLst>
            </a:pPr>
            <a:r>
              <a:rPr lang="en-GB" altLang="en-US" sz="1800" dirty="0"/>
              <a:t>	vibration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Palpate foot pulses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Inspect footwear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Patient Education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sp>
        <p:nvSpPr>
          <p:cNvPr id="4105" name="TextBox 17"/>
          <p:cNvSpPr txBox="1">
            <a:spLocks noChangeArrowheads="1"/>
          </p:cNvSpPr>
          <p:nvPr/>
        </p:nvSpPr>
        <p:spPr bwMode="auto">
          <a:xfrm>
            <a:off x="3456780" y="3068638"/>
            <a:ext cx="2519363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70C0"/>
                </a:solidFill>
              </a:rPr>
              <a:t>Increased Risk: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70C0"/>
                </a:solidFill>
              </a:rPr>
              <a:t>Deformity or Neuropathy or Non-critical ischaemia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B0F0"/>
                </a:solidFill>
              </a:rPr>
              <a:t>3-6 monthly review by foot protection team: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Patient Education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Evaluate biomechanics and footwear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Re-assess vascular status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Liaise to optimise diabetes and risk factors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sp>
        <p:nvSpPr>
          <p:cNvPr id="4106" name="TextBox 18"/>
          <p:cNvSpPr txBox="1">
            <a:spLocks noChangeArrowheads="1"/>
          </p:cNvSpPr>
          <p:nvPr/>
        </p:nvSpPr>
        <p:spPr bwMode="auto">
          <a:xfrm>
            <a:off x="6156176" y="3068638"/>
            <a:ext cx="2952328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70C0"/>
                </a:solidFill>
              </a:rPr>
              <a:t>High Risk: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70C0"/>
                </a:solidFill>
              </a:rPr>
              <a:t>Previous ulcer/amputation or RRT or </a:t>
            </a:r>
            <a:r>
              <a:rPr lang="en-GB" altLang="en-US" sz="1800" dirty="0" err="1">
                <a:solidFill>
                  <a:srgbClr val="0070C0"/>
                </a:solidFill>
              </a:rPr>
              <a:t>Neuropathy+limb</a:t>
            </a:r>
            <a:r>
              <a:rPr lang="en-GB" altLang="en-US" sz="1800" dirty="0">
                <a:solidFill>
                  <a:srgbClr val="0070C0"/>
                </a:solidFill>
              </a:rPr>
              <a:t> ischaemia or </a:t>
            </a:r>
            <a:r>
              <a:rPr lang="en-GB" altLang="en-US" sz="1800" dirty="0" err="1">
                <a:solidFill>
                  <a:srgbClr val="0070C0"/>
                </a:solidFill>
              </a:rPr>
              <a:t>Neuropathy+callus</a:t>
            </a:r>
            <a:r>
              <a:rPr lang="en-GB" altLang="en-US" sz="1800" dirty="0">
                <a:solidFill>
                  <a:srgbClr val="0070C0"/>
                </a:solidFill>
              </a:rPr>
              <a:t>/deformity or </a:t>
            </a:r>
            <a:r>
              <a:rPr lang="en-GB" altLang="en-US" sz="1800" dirty="0" err="1">
                <a:solidFill>
                  <a:srgbClr val="0070C0"/>
                </a:solidFill>
              </a:rPr>
              <a:t>Ischaemia+callus</a:t>
            </a:r>
            <a:r>
              <a:rPr lang="en-GB" altLang="en-US" sz="1800" dirty="0">
                <a:solidFill>
                  <a:srgbClr val="0070C0"/>
                </a:solidFill>
              </a:rPr>
              <a:t>/deformity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B0F0"/>
                </a:solidFill>
              </a:rPr>
              <a:t>1-2 monthly review: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Intensified patient education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Specialist footwear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Re-assess vascular status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Skin and nail care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Risk factor management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411851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libri" panose="020F0502020204030204" pitchFamily="34" charset="0"/>
              </a:rPr>
              <a:t>Case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Same 56yr gentleman</a:t>
            </a:r>
          </a:p>
          <a:p>
            <a:r>
              <a:rPr lang="en-GB" dirty="0">
                <a:latin typeface="Calibri" panose="020F0502020204030204" pitchFamily="34" charset="0"/>
              </a:rPr>
              <a:t>Has foot check, no palpable pulses but good signal on HHD so defined as low risk. No foot care education.</a:t>
            </a:r>
          </a:p>
          <a:p>
            <a:r>
              <a:rPr lang="en-GB" dirty="0">
                <a:latin typeface="Calibri" panose="020F0502020204030204" pitchFamily="34" charset="0"/>
              </a:rPr>
              <a:t>Develops plantar 5</a:t>
            </a:r>
            <a:r>
              <a:rPr lang="en-GB" baseline="30000" dirty="0">
                <a:latin typeface="Calibri" panose="020F0502020204030204" pitchFamily="34" charset="0"/>
              </a:rPr>
              <a:t>th</a:t>
            </a:r>
            <a:r>
              <a:rPr lang="en-GB" dirty="0">
                <a:latin typeface="Calibri" panose="020F0502020204030204" pitchFamily="34" charset="0"/>
              </a:rPr>
              <a:t> MT head ulcer</a:t>
            </a:r>
          </a:p>
          <a:p>
            <a:pPr lvl="1"/>
            <a:r>
              <a:rPr lang="en-GB" dirty="0">
                <a:latin typeface="Calibri" panose="020F0502020204030204" pitchFamily="34" charset="0"/>
              </a:rPr>
              <a:t>Managed by GP for 3 months</a:t>
            </a:r>
          </a:p>
          <a:p>
            <a:pPr lvl="1"/>
            <a:r>
              <a:rPr lang="en-GB" dirty="0">
                <a:latin typeface="Calibri" panose="020F0502020204030204" pitchFamily="34" charset="0"/>
              </a:rPr>
              <a:t>2 short courses antibiotics (</a:t>
            </a:r>
            <a:r>
              <a:rPr lang="en-GB" dirty="0" err="1">
                <a:latin typeface="Calibri" panose="020F0502020204030204" pitchFamily="34" charset="0"/>
              </a:rPr>
              <a:t>flucloxacillin</a:t>
            </a:r>
            <a:r>
              <a:rPr lang="en-GB" dirty="0">
                <a:latin typeface="Calibri" panose="020F0502020204030204" pitchFamily="34" charset="0"/>
              </a:rPr>
              <a:t> 250mg </a:t>
            </a:r>
            <a:r>
              <a:rPr lang="en-GB" dirty="0" err="1">
                <a:latin typeface="Calibri" panose="020F0502020204030204" pitchFamily="34" charset="0"/>
              </a:rPr>
              <a:t>qds</a:t>
            </a:r>
            <a:r>
              <a:rPr lang="en-GB" dirty="0">
                <a:latin typeface="Calibri" panose="020F0502020204030204" pitchFamily="34" charset="0"/>
              </a:rPr>
              <a:t> for 7 days)</a:t>
            </a:r>
          </a:p>
          <a:p>
            <a:pPr lvl="1"/>
            <a:r>
              <a:rPr lang="en-GB" dirty="0">
                <a:latin typeface="Calibri" panose="020F0502020204030204" pitchFamily="34" charset="0"/>
              </a:rPr>
              <a:t>Progressing so sent in to Limb Salvage MDT clinic</a:t>
            </a:r>
          </a:p>
          <a:p>
            <a:pPr lvl="1"/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249256"/>
      </p:ext>
    </p:extLst>
  </p:cSld>
  <p:clrMapOvr>
    <a:masterClrMapping/>
  </p:clrMapOvr>
</p:sld>
</file>

<file path=ppt/theme/theme1.xml><?xml version="1.0" encoding="utf-8"?>
<a:theme xmlns:a="http://schemas.openxmlformats.org/drawingml/2006/main" name="Dave presentation">
  <a:themeElements>
    <a:clrScheme name="Custom 1">
      <a:dk1>
        <a:srgbClr val="FF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X">
    <a:dk1>
      <a:srgbClr val="000000"/>
    </a:dk1>
    <a:lt1>
      <a:srgbClr val="FFFFFF"/>
    </a:lt1>
    <a:dk2>
      <a:srgbClr val="0C0C0C"/>
    </a:dk2>
    <a:lt2>
      <a:srgbClr val="FFFFFF"/>
    </a:lt2>
    <a:accent1>
      <a:srgbClr val="FFFF00"/>
    </a:accent1>
    <a:accent2>
      <a:srgbClr val="BFBF00"/>
    </a:accent2>
    <a:accent3>
      <a:srgbClr val="7F7F00"/>
    </a:accent3>
    <a:accent4>
      <a:srgbClr val="FFFF99"/>
    </a:accent4>
    <a:accent5>
      <a:srgbClr val="DFDFDF"/>
    </a:accent5>
    <a:accent6>
      <a:srgbClr val="FFFF99"/>
    </a:accent6>
    <a:hlink>
      <a:srgbClr val="FFFF00"/>
    </a:hlink>
    <a:folHlink>
      <a:srgbClr val="FFFF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10070</TotalTime>
  <Words>1539</Words>
  <Application>Microsoft Office PowerPoint</Application>
  <PresentationFormat>On-screen Show (4:3)</PresentationFormat>
  <Paragraphs>359</Paragraphs>
  <Slides>58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Wingdings</vt:lpstr>
      <vt:lpstr>ヒラギノ角ゴ Pro W3</vt:lpstr>
      <vt:lpstr>Dave presentation</vt:lpstr>
      <vt:lpstr>Bitmap Image</vt:lpstr>
      <vt:lpstr>Case Based Discussions - Diabetic Foot</vt:lpstr>
      <vt:lpstr>Incidence of Amputation in England</vt:lpstr>
      <vt:lpstr>One patient’s foot pathway</vt:lpstr>
      <vt:lpstr>The Diabetic Foot</vt:lpstr>
      <vt:lpstr>The Diabetic Foot</vt:lpstr>
      <vt:lpstr>Learning Objectives</vt:lpstr>
      <vt:lpstr>Case History</vt:lpstr>
      <vt:lpstr>Assessment of the Intact Diabetic Foot (NG19)</vt:lpstr>
      <vt:lpstr>Case History</vt:lpstr>
      <vt:lpstr>Case History</vt:lpstr>
      <vt:lpstr>Case History</vt:lpstr>
      <vt:lpstr>Vascular Assessment</vt:lpstr>
      <vt:lpstr>Assessment of Ischaemia</vt:lpstr>
      <vt:lpstr>Assessment of Ischaemia</vt:lpstr>
      <vt:lpstr>Assessment of Ischaemia</vt:lpstr>
      <vt:lpstr>Wound Assessment</vt:lpstr>
      <vt:lpstr>Wound Assessment</vt:lpstr>
      <vt:lpstr>PowerPoint Presentation</vt:lpstr>
      <vt:lpstr>Off-loading the diabetic foot</vt:lpstr>
      <vt:lpstr>Off-loading footwear – pressure reduction</vt:lpstr>
      <vt:lpstr>Off-loading footwear – healing</vt:lpstr>
      <vt:lpstr>Off-loading footwear - problems</vt:lpstr>
      <vt:lpstr>Off-loading – surgical options</vt:lpstr>
      <vt:lpstr>Off-loading – surgical options</vt:lpstr>
      <vt:lpstr>Off-loading – surgical options</vt:lpstr>
      <vt:lpstr>Case History</vt:lpstr>
      <vt:lpstr>Diagnosis- Soft tissue infection</vt:lpstr>
      <vt:lpstr>Diagnosis- Osteomyelitis</vt:lpstr>
      <vt:lpstr>Diagnosis- Osteomyelitis</vt:lpstr>
      <vt:lpstr>Diagnosis- Osteomyelitis</vt:lpstr>
      <vt:lpstr>Diagnosis- Osteomyelitis</vt:lpstr>
      <vt:lpstr>Sampling- Osteomyelitis</vt:lpstr>
      <vt:lpstr>Antibiotics vs Surgical Management</vt:lpstr>
      <vt:lpstr>Antibiotic Treatment- Principles</vt:lpstr>
      <vt:lpstr>Antibiotic Treatment- Duration</vt:lpstr>
      <vt:lpstr>Revascularisation</vt:lpstr>
      <vt:lpstr>Case History</vt:lpstr>
      <vt:lpstr>Drainage of Sepsis - When I do it</vt:lpstr>
      <vt:lpstr>Drainage of Sepsis - How I do it</vt:lpstr>
      <vt:lpstr>Drainage of Sepsis - How I do it</vt:lpstr>
      <vt:lpstr>Drainage of Sepsis - How I do it</vt:lpstr>
      <vt:lpstr>Examples</vt:lpstr>
      <vt:lpstr>Examples</vt:lpstr>
      <vt:lpstr>Use of Available Tissue</vt:lpstr>
      <vt:lpstr>Use of Available Tissue</vt:lpstr>
      <vt:lpstr>PowerPoint Presentation</vt:lpstr>
      <vt:lpstr>PowerPoint Presentation</vt:lpstr>
      <vt:lpstr>PowerPoint Presentation</vt:lpstr>
      <vt:lpstr>Dermal Substitutes</vt:lpstr>
      <vt:lpstr>Dermal Substitutes</vt:lpstr>
      <vt:lpstr>Dermal Substitutes</vt:lpstr>
      <vt:lpstr>Free Flaps</vt:lpstr>
      <vt:lpstr>Free Flaps</vt:lpstr>
      <vt:lpstr>Prostheses</vt:lpstr>
      <vt:lpstr>Prostheses</vt:lpstr>
      <vt:lpstr>Prostheses</vt:lpstr>
      <vt:lpstr>Sepsis Management Conclusions</vt:lpstr>
      <vt:lpstr>Learning Objectives Recap</vt:lpstr>
    </vt:vector>
  </TitlesOfParts>
  <Company>Leeds Teaching Hospitals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Vascular Supply to The Lower Limb and Update on Revascularisation Options</dc:title>
  <dc:creator>russelld</dc:creator>
  <cp:lastModifiedBy>Louise Collins</cp:lastModifiedBy>
  <cp:revision>176</cp:revision>
  <dcterms:created xsi:type="dcterms:W3CDTF">2010-03-26T10:24:47Z</dcterms:created>
  <dcterms:modified xsi:type="dcterms:W3CDTF">2019-06-12T10:36:38Z</dcterms:modified>
</cp:coreProperties>
</file>