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60" r:id="rId2"/>
    <p:sldId id="377" r:id="rId3"/>
    <p:sldId id="385" r:id="rId4"/>
    <p:sldId id="386" r:id="rId5"/>
    <p:sldId id="387" r:id="rId6"/>
    <p:sldId id="384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7" r:id="rId26"/>
    <p:sldId id="408" r:id="rId27"/>
    <p:sldId id="409" r:id="rId28"/>
    <p:sldId id="410" r:id="rId29"/>
    <p:sldId id="411" r:id="rId30"/>
    <p:sldId id="416" r:id="rId31"/>
    <p:sldId id="413" r:id="rId32"/>
    <p:sldId id="414" r:id="rId33"/>
    <p:sldId id="417" r:id="rId34"/>
    <p:sldId id="363" r:id="rId35"/>
    <p:sldId id="362" r:id="rId36"/>
    <p:sldId id="415" r:id="rId37"/>
    <p:sldId id="364" r:id="rId38"/>
    <p:sldId id="365" r:id="rId39"/>
    <p:sldId id="366" r:id="rId40"/>
    <p:sldId id="367" r:id="rId41"/>
    <p:sldId id="368" r:id="rId42"/>
    <p:sldId id="422" r:id="rId43"/>
    <p:sldId id="424" r:id="rId44"/>
    <p:sldId id="423" r:id="rId45"/>
    <p:sldId id="369" r:id="rId46"/>
    <p:sldId id="370" r:id="rId47"/>
    <p:sldId id="371" r:id="rId48"/>
    <p:sldId id="372" r:id="rId49"/>
    <p:sldId id="419" r:id="rId50"/>
    <p:sldId id="426" r:id="rId51"/>
    <p:sldId id="425" r:id="rId52"/>
    <p:sldId id="420" r:id="rId53"/>
    <p:sldId id="421" r:id="rId54"/>
    <p:sldId id="373" r:id="rId55"/>
    <p:sldId id="418" r:id="rId5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2" d="100"/>
          <a:sy n="62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12356336824298"/>
          <c:y val="3.4375000000000024E-2"/>
          <c:w val="0.62410780888291328"/>
          <c:h val="0.840932332677165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peak pressure reduction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TCC with walking sole</c:v>
                </c:pt>
                <c:pt idx="1">
                  <c:v>Removable walker (DH pressure relief)</c:v>
                </c:pt>
                <c:pt idx="2">
                  <c:v>Removable walker (aircast)</c:v>
                </c:pt>
                <c:pt idx="3">
                  <c:v>Forefoot offloading shoes</c:v>
                </c:pt>
                <c:pt idx="4">
                  <c:v>Felted foam dressing in post-op shoe</c:v>
                </c:pt>
                <c:pt idx="5">
                  <c:v>Cast shoe</c:v>
                </c:pt>
                <c:pt idx="6">
                  <c:v>Custom moulded inserts</c:v>
                </c:pt>
                <c:pt idx="7">
                  <c:v>Rocker shoe</c:v>
                </c:pt>
                <c:pt idx="8">
                  <c:v>Post-op shoe</c:v>
                </c:pt>
                <c:pt idx="9">
                  <c:v>Custom moulded inserts+arch support+pad</c:v>
                </c:pt>
                <c:pt idx="10">
                  <c:v>Athletic footwear</c:v>
                </c:pt>
                <c:pt idx="11">
                  <c:v>Extra-depth shoes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76</c:v>
                </c:pt>
                <c:pt idx="1">
                  <c:v>82</c:v>
                </c:pt>
                <c:pt idx="2">
                  <c:v>64</c:v>
                </c:pt>
                <c:pt idx="3">
                  <c:v>55</c:v>
                </c:pt>
                <c:pt idx="4">
                  <c:v>48</c:v>
                </c:pt>
                <c:pt idx="5">
                  <c:v>44</c:v>
                </c:pt>
                <c:pt idx="6">
                  <c:v>16</c:v>
                </c:pt>
                <c:pt idx="7">
                  <c:v>29</c:v>
                </c:pt>
                <c:pt idx="8">
                  <c:v>36</c:v>
                </c:pt>
                <c:pt idx="9">
                  <c:v>35</c:v>
                </c:pt>
                <c:pt idx="10">
                  <c:v>23</c:v>
                </c:pt>
                <c:pt idx="1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Range of peak pressure redcution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TCC with walking sole</c:v>
                </c:pt>
                <c:pt idx="1">
                  <c:v>Removable walker (DH pressure relief)</c:v>
                </c:pt>
                <c:pt idx="2">
                  <c:v>Removable walker (aircast)</c:v>
                </c:pt>
                <c:pt idx="3">
                  <c:v>Forefoot offloading shoes</c:v>
                </c:pt>
                <c:pt idx="4">
                  <c:v>Felted foam dressing in post-op shoe</c:v>
                </c:pt>
                <c:pt idx="5">
                  <c:v>Cast shoe</c:v>
                </c:pt>
                <c:pt idx="6">
                  <c:v>Custom moulded inserts</c:v>
                </c:pt>
                <c:pt idx="7">
                  <c:v>Rocker shoe</c:v>
                </c:pt>
                <c:pt idx="8">
                  <c:v>Post-op shoe</c:v>
                </c:pt>
                <c:pt idx="9">
                  <c:v>Custom moulded inserts+arch support+pad</c:v>
                </c:pt>
                <c:pt idx="10">
                  <c:v>Athletic footwear</c:v>
                </c:pt>
                <c:pt idx="11">
                  <c:v>Extra-depth shoes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0</c:v>
                </c:pt>
                <c:pt idx="5">
                  <c:v>4</c:v>
                </c:pt>
                <c:pt idx="6">
                  <c:v>26</c:v>
                </c:pt>
                <c:pt idx="7">
                  <c:v>8</c:v>
                </c:pt>
                <c:pt idx="8">
                  <c:v>0</c:v>
                </c:pt>
                <c:pt idx="9">
                  <c:v>0</c:v>
                </c:pt>
                <c:pt idx="10">
                  <c:v>12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3265432"/>
        <c:axId val="460271144"/>
        <c:axId val="0"/>
      </c:bar3DChart>
      <c:catAx>
        <c:axId val="393265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solidFill>
                  <a:schemeClr val="tx2"/>
                </a:solidFill>
              </a:defRPr>
            </a:pPr>
            <a:endParaRPr lang="en-US"/>
          </a:p>
        </c:txPr>
        <c:crossAx val="460271144"/>
        <c:crosses val="autoZero"/>
        <c:auto val="1"/>
        <c:lblAlgn val="l"/>
        <c:lblOffset val="100"/>
        <c:noMultiLvlLbl val="0"/>
      </c:catAx>
      <c:valAx>
        <c:axId val="460271144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</a:defRPr>
            </a:pPr>
            <a:endParaRPr lang="en-US"/>
          </a:p>
        </c:txPr>
        <c:crossAx val="39326543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291666666666665"/>
          <c:y val="0.28903001968503939"/>
          <c:w val="0.17083333333333342"/>
          <c:h val="0.37193996062992146"/>
        </c:manualLayout>
      </c:layout>
      <c:overlay val="0"/>
      <c:txPr>
        <a:bodyPr/>
        <a:lstStyle/>
        <a:p>
          <a:pPr>
            <a:defRPr sz="10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12356336824326"/>
          <c:y val="3.437500000000001E-2"/>
          <c:w val="0.62410780888291328"/>
          <c:h val="0.8018748846731754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healing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Non-removable walker</c:v>
                </c:pt>
                <c:pt idx="1">
                  <c:v>TCC</c:v>
                </c:pt>
                <c:pt idx="2">
                  <c:v>Cast shoe</c:v>
                </c:pt>
                <c:pt idx="3">
                  <c:v>Forefoot offloading shoe/half shoe</c:v>
                </c:pt>
                <c:pt idx="4">
                  <c:v>Removable walker</c:v>
                </c:pt>
                <c:pt idx="5">
                  <c:v>Bivalved TCC</c:v>
                </c:pt>
                <c:pt idx="6">
                  <c:v>Standard therapeutic shoes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</c:v>
                </c:pt>
                <c:pt idx="1">
                  <c:v>72</c:v>
                </c:pt>
                <c:pt idx="2">
                  <c:v>70</c:v>
                </c:pt>
                <c:pt idx="3">
                  <c:v>58</c:v>
                </c:pt>
                <c:pt idx="4">
                  <c:v>52</c:v>
                </c:pt>
                <c:pt idx="5">
                  <c:v>30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to healing (days)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Non-removable walker</c:v>
                </c:pt>
                <c:pt idx="1">
                  <c:v>TCC</c:v>
                </c:pt>
                <c:pt idx="2">
                  <c:v>Cast shoe</c:v>
                </c:pt>
                <c:pt idx="3">
                  <c:v>Forefoot offloading shoe/half shoe</c:v>
                </c:pt>
                <c:pt idx="4">
                  <c:v>Removable walker</c:v>
                </c:pt>
                <c:pt idx="5">
                  <c:v>Bivalved TCC</c:v>
                </c:pt>
                <c:pt idx="6">
                  <c:v>Standard therapeutic shoes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35</c:v>
                </c:pt>
                <c:pt idx="2">
                  <c:v>35</c:v>
                </c:pt>
                <c:pt idx="3">
                  <c:v>42</c:v>
                </c:pt>
                <c:pt idx="4">
                  <c:v>40</c:v>
                </c:pt>
                <c:pt idx="5">
                  <c:v>50</c:v>
                </c:pt>
                <c:pt idx="6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266440"/>
        <c:axId val="460264872"/>
        <c:axId val="0"/>
      </c:bar3DChart>
      <c:catAx>
        <c:axId val="460266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solidFill>
                  <a:schemeClr val="tx2"/>
                </a:solidFill>
              </a:defRPr>
            </a:pPr>
            <a:endParaRPr lang="en-US"/>
          </a:p>
        </c:txPr>
        <c:crossAx val="460264872"/>
        <c:crosses val="autoZero"/>
        <c:auto val="1"/>
        <c:lblAlgn val="l"/>
        <c:lblOffset val="100"/>
        <c:noMultiLvlLbl val="0"/>
      </c:catAx>
      <c:valAx>
        <c:axId val="46026487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</a:defRPr>
            </a:pPr>
            <a:endParaRPr lang="en-US"/>
          </a:p>
        </c:txPr>
        <c:crossAx val="4602664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012415287190312"/>
          <c:y val="0.30018935566353566"/>
          <c:w val="0.18568758563863275"/>
          <c:h val="0.11440201393587389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480EFF8-9E70-42D1-A9C2-39AD7BE416C5}" type="datetimeFigureOut">
              <a:rPr lang="en-GB"/>
              <a:pPr>
                <a:defRPr/>
              </a:pPr>
              <a:t>04/04/2018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0E75E44-AD41-4425-9FD2-02457C702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E955-3428-4D98-88BF-CEC75EF8E2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4BA-4D95-4F0C-B048-964C81AF8E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5D8D-25F6-4CA9-AD50-CE2F82F82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8247-AF40-4848-9873-2882C8D3C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428F-A340-46D7-9646-7383BB689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CE75-4F35-4D31-B0AE-C4CEC7275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2F3B-9A11-43CD-99D0-0661679A8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FABC-97E8-41FD-8842-341D13716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0455-F85B-42B1-861F-D384A7A30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29C0-0B48-489A-8F91-A1DC195B8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AC09-EBDE-40A9-AA7A-FEC84DA7C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530D-6689-460B-BCE2-98B2B3C1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1687-F8B2-4840-8574-D3BE20CF36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AAB0-1DC0-4464-BC08-E899D96AF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12EA1-9A07-40A5-BFB9-A91529AAF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118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Calibri" panose="020F0502020204030204" pitchFamily="34" charset="0"/>
              </a:rPr>
              <a:t>Case Based Discussions - Diabetic Foot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344816" cy="17526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Mr David Russell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Consultant Vascular Surgeon, Leeds Vascular Institute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Vascular Lead, Leeds Diabetes Limb Salvage Service</a:t>
            </a: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77272"/>
            <a:ext cx="1762483" cy="7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eeds Teaching Hospitals NHS Trust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021288"/>
            <a:ext cx="3944180" cy="48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Case History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is the initial assessment and management in clinic?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Case History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the initial assessment and management in clinic?</a:t>
            </a: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defTabSz="355600">
              <a:buNone/>
            </a:pPr>
            <a:r>
              <a:rPr lang="en-GB" sz="2200" dirty="0" smtClean="0">
                <a:latin typeface="Calibri" panose="020F0502020204030204" pitchFamily="34" charset="0"/>
              </a:rPr>
              <a:t>	</a:t>
            </a:r>
            <a:r>
              <a:rPr lang="en-GB" dirty="0" smtClean="0">
                <a:latin typeface="Calibri" panose="020F0502020204030204" pitchFamily="34" charset="0"/>
              </a:rPr>
              <a:t>History and risk factors</a:t>
            </a:r>
          </a:p>
          <a:p>
            <a:pPr marL="0" indent="0" defTabSz="355600">
              <a:buNone/>
            </a:pPr>
            <a:r>
              <a:rPr lang="en-GB" dirty="0" smtClean="0">
                <a:latin typeface="Calibri" panose="020F0502020204030204" pitchFamily="34" charset="0"/>
              </a:rPr>
              <a:t>	Lifestyle and social factors</a:t>
            </a:r>
          </a:p>
          <a:p>
            <a:pPr marL="0" indent="0" defTabSz="355600">
              <a:buNone/>
            </a:pPr>
            <a:r>
              <a:rPr lang="en-GB" dirty="0" smtClean="0">
                <a:latin typeface="Calibri" panose="020F0502020204030204" pitchFamily="34" charset="0"/>
              </a:rPr>
              <a:t>	Neuropathy</a:t>
            </a:r>
          </a:p>
          <a:p>
            <a:pPr marL="0" indent="0" defTabSz="355600">
              <a:buNone/>
            </a:pPr>
            <a:r>
              <a:rPr lang="en-GB" dirty="0" smtClean="0">
                <a:latin typeface="Calibri" panose="020F0502020204030204" pitchFamily="34" charset="0"/>
              </a:rPr>
              <a:t>	Vascular assessment</a:t>
            </a:r>
          </a:p>
          <a:p>
            <a:pPr marL="0" indent="0" defTabSz="355600">
              <a:buNone/>
            </a:pPr>
            <a:r>
              <a:rPr lang="en-GB" dirty="0" smtClean="0">
                <a:latin typeface="Calibri" panose="020F0502020204030204" pitchFamily="34" charset="0"/>
              </a:rPr>
              <a:t>	Wound assessment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r="25880"/>
          <a:stretch/>
        </p:blipFill>
        <p:spPr>
          <a:xfrm flipH="1">
            <a:off x="5912209" y="3140968"/>
            <a:ext cx="27745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Vascular Assessment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Neuropathy is associated with medial calcinosis and abnormal autonomic responses which affects all recognised bedside tests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ABPI inaccurate in 40%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TBI inaccurate / not measurable in 30%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67321"/>
              </p:ext>
            </p:extLst>
          </p:nvPr>
        </p:nvGraphicFramePr>
        <p:xfrm>
          <a:off x="863589" y="3761988"/>
          <a:ext cx="7416822" cy="2540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291"/>
                <a:gridCol w="2376264"/>
                <a:gridCol w="2412267"/>
              </a:tblGrid>
              <a:tr h="6300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PLR</a:t>
                      </a:r>
                      <a:r>
                        <a:rPr lang="en-GB" baseline="0" dirty="0" smtClean="0"/>
                        <a:t> (≥10 good performance)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NLR (≤0.1 good performance)</a:t>
                      </a:r>
                      <a:endParaRPr lang="en-GB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ABPI without neuropathy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2-25 (median 8)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&lt;0.1-0.7 (median 0.3)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ABPI with neuropathy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0.3-0.5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TBI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≤0.1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9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Wound Assessment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TIME</a:t>
            </a: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dirty="0" smtClean="0">
                <a:latin typeface="Calibri" panose="020F0502020204030204" pitchFamily="34" charset="0"/>
              </a:rPr>
              <a:t>issue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Debridement of non-viable material 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</a:rPr>
              <a:t>Surgical/</a:t>
            </a:r>
            <a:r>
              <a:rPr lang="en-GB" smtClean="0">
                <a:latin typeface="Calibri" panose="020F0502020204030204" pitchFamily="34" charset="0"/>
              </a:rPr>
              <a:t>hydrosurgical</a:t>
            </a:r>
            <a:endParaRPr lang="en-GB" dirty="0" smtClean="0">
              <a:latin typeface="Calibri" panose="020F0502020204030204" pitchFamily="34" charset="0"/>
            </a:endParaRPr>
          </a:p>
          <a:p>
            <a:pPr lvl="2"/>
            <a:r>
              <a:rPr lang="en-GB" dirty="0" smtClean="0">
                <a:latin typeface="Calibri" panose="020F0502020204030204" pitchFamily="34" charset="0"/>
              </a:rPr>
              <a:t>Enzymatic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</a:rPr>
              <a:t>Hydrolytic</a:t>
            </a: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dirty="0" smtClean="0">
                <a:latin typeface="Calibri" panose="020F0502020204030204" pitchFamily="34" charset="0"/>
              </a:rPr>
              <a:t>nfection/Inflammation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GB" dirty="0" smtClean="0">
                <a:latin typeface="Calibri" panose="020F0502020204030204" pitchFamily="34" charset="0"/>
              </a:rPr>
              <a:t>oisture imbalance</a:t>
            </a: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n-GB" dirty="0" smtClean="0">
                <a:latin typeface="Calibri" panose="020F0502020204030204" pitchFamily="34" charset="0"/>
              </a:rPr>
              <a:t>dge of wound</a:t>
            </a:r>
          </a:p>
        </p:txBody>
      </p:sp>
    </p:spTree>
    <p:extLst>
      <p:ext uri="{BB962C8B-B14F-4D97-AF65-F5344CB8AC3E}">
        <p14:creationId xmlns:p14="http://schemas.microsoft.com/office/powerpoint/2010/main" val="27764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Wound Assessment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Probe </a:t>
            </a:r>
            <a:r>
              <a:rPr lang="en-GB" dirty="0">
                <a:latin typeface="Calibri" panose="020F0502020204030204" pitchFamily="34" charset="0"/>
              </a:rPr>
              <a:t>to Bone Test (PTB)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PPV= 0.57; NPV= 0.98 [~20% prev.] (</a:t>
            </a:r>
            <a:r>
              <a:rPr lang="en-GB" dirty="0" err="1">
                <a:latin typeface="Calibri" panose="020F0502020204030204" pitchFamily="34" charset="0"/>
              </a:rPr>
              <a:t>Lavery</a:t>
            </a:r>
            <a:r>
              <a:rPr lang="en-GB" dirty="0">
                <a:latin typeface="Calibri" panose="020F0502020204030204" pitchFamily="34" charset="0"/>
              </a:rPr>
              <a:t> 2007)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PPV</a:t>
            </a:r>
            <a:r>
              <a:rPr lang="en-GB" dirty="0">
                <a:latin typeface="Calibri" panose="020F0502020204030204" pitchFamily="34" charset="0"/>
              </a:rPr>
              <a:t>= 0.95; NPV= 0.91 [~80% prev.] (Lozano 2010)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Classification systems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Texas</a:t>
            </a:r>
          </a:p>
          <a:p>
            <a:pPr lvl="1"/>
            <a:r>
              <a:rPr lang="en-GB" dirty="0" err="1" smtClean="0">
                <a:latin typeface="Calibri" panose="020F0502020204030204" pitchFamily="34" charset="0"/>
              </a:rPr>
              <a:t>WIFi</a:t>
            </a:r>
            <a:endParaRPr lang="en-GB" dirty="0" smtClean="0">
              <a:latin typeface="Calibri" panose="020F0502020204030204" pitchFamily="34" charset="0"/>
            </a:endParaRP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SINBAD</a:t>
            </a:r>
          </a:p>
        </p:txBody>
      </p:sp>
    </p:spTree>
    <p:extLst>
      <p:ext uri="{BB962C8B-B14F-4D97-AF65-F5344CB8AC3E}">
        <p14:creationId xmlns:p14="http://schemas.microsoft.com/office/powerpoint/2010/main" val="15649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6984776" cy="63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the diabetic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46275"/>
            <a:ext cx="5156944" cy="411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Peak pressures up to 1000kPa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 smtClean="0">
              <a:ln w="0"/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Repetitive pressure insult, with shear forces, leads to ulceration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 smtClean="0">
              <a:ln w="0"/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Misnomer – all strategies aim to redistribute pressure</a:t>
            </a:r>
          </a:p>
          <a:p>
            <a:pPr>
              <a:buClr>
                <a:schemeClr val="bg1"/>
              </a:buClr>
              <a:defRPr/>
            </a:pPr>
            <a:endParaRPr lang="en-US" sz="2400" dirty="0" smtClean="0">
              <a:ln w="0"/>
              <a:effectLst/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 descr="C:\Users\Jane McAdam\Pictures\work\Feet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18732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footwear – pressure reduction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6309320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  <a:latin typeface="+mn-lt"/>
              </a:rPr>
              <a:t>Modified from Cavanagh PR et al. JVS 2010; 52(12S): 37S-43S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2515086"/>
              </p:ext>
            </p:extLst>
          </p:nvPr>
        </p:nvGraphicFramePr>
        <p:xfrm>
          <a:off x="899592" y="1628800"/>
          <a:ext cx="741682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96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footwear – healing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6309320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  <a:latin typeface="+mn-lt"/>
              </a:rPr>
              <a:t>Modified from Cavanagh PR et al. JVS 2010; 52(12S): 37S-43S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23831920"/>
              </p:ext>
            </p:extLst>
          </p:nvPr>
        </p:nvGraphicFramePr>
        <p:xfrm>
          <a:off x="179512" y="1628800"/>
          <a:ext cx="864096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3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footwear -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4644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Both NICE and IWGDF recommend TCC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Contra-indicated in infection and significant ischaemia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Long application time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Only offered as routine footwear in 2% US centres</a:t>
            </a:r>
            <a:r>
              <a:rPr lang="en-US" sz="2000" baseline="30000" dirty="0" smtClean="0">
                <a:ln w="0"/>
                <a:effectLst/>
                <a:latin typeface="Calibri" panose="020F0502020204030204" pitchFamily="34" charset="0"/>
                <a:cs typeface="+mn-cs"/>
              </a:rPr>
              <a:t>2</a:t>
            </a: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Compliance is poor with removable devices</a:t>
            </a:r>
            <a:r>
              <a:rPr lang="en-US" sz="2400" baseline="30000" dirty="0" smtClean="0">
                <a:ln w="0"/>
                <a:effectLst/>
                <a:latin typeface="Calibri" panose="020F0502020204030204" pitchFamily="34" charset="0"/>
              </a:rPr>
              <a:t>1</a:t>
            </a:r>
            <a:endParaRPr lang="en-US" sz="2400" dirty="0" smtClean="0">
              <a:ln w="0"/>
              <a:effectLst/>
              <a:latin typeface="Calibri" panose="020F050202020403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n w="0"/>
                <a:effectLst/>
                <a:latin typeface="Calibri" panose="020F0502020204030204" pitchFamily="34" charset="0"/>
              </a:rPr>
              <a:t>iTCC</a:t>
            </a: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quicker to apply, equally effective</a:t>
            </a:r>
            <a:r>
              <a:rPr lang="en-US" sz="2400" baseline="30000" dirty="0" smtClean="0">
                <a:ln w="0"/>
                <a:effectLst/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60212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Armstrong DG et al. Diabetes Care 2003; 26: 2595-7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Wu SC et al. Diabetes Care 2008; 31(11): 2118-9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Armstrong DG et al. Diabetes Care 2005; 28(3): 551-4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5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Incidence of Amputation in England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79444"/>
              </p:ext>
            </p:extLst>
          </p:nvPr>
        </p:nvGraphicFramePr>
        <p:xfrm>
          <a:off x="457200" y="263691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Lost Limb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2010-11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2011-12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2012-13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Leg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5,061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4,701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4,669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Foot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785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980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1,040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Toe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5,512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6,021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5,951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11,358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11,701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11,660</a:t>
                      </a:r>
                      <a:endParaRPr lang="en-GB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6143625"/>
            <a:ext cx="714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GB" sz="1200" dirty="0" smtClean="0"/>
              <a:t>APPG on Vascular Disease, March 2014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481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– 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46275"/>
            <a:ext cx="5084936" cy="411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Consider implications of debridement and minor amputation decisions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 smtClean="0">
              <a:ln w="0"/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alibri" panose="020F0502020204030204" pitchFamily="34" charset="0"/>
              </a:rPr>
              <a:t>Study of 90 </a:t>
            </a:r>
            <a:r>
              <a:rPr lang="en-GB" sz="2400" dirty="0" err="1" smtClean="0">
                <a:effectLst/>
                <a:latin typeface="Calibri" panose="020F0502020204030204" pitchFamily="34" charset="0"/>
              </a:rPr>
              <a:t>hallux</a:t>
            </a:r>
            <a:r>
              <a:rPr lang="en-GB" sz="2400" dirty="0" smtClean="0">
                <a:effectLst/>
                <a:latin typeface="Calibri" panose="020F0502020204030204" pitchFamily="34" charset="0"/>
              </a:rPr>
              <a:t> or 1</a:t>
            </a:r>
            <a:r>
              <a:rPr lang="en-GB" sz="2400" baseline="30000" dirty="0" smtClean="0">
                <a:effectLst/>
                <a:latin typeface="Calibri" panose="020F0502020204030204" pitchFamily="34" charset="0"/>
              </a:rPr>
              <a:t>st</a:t>
            </a:r>
            <a:r>
              <a:rPr lang="en-GB" sz="2400" dirty="0" smtClean="0">
                <a:effectLst/>
                <a:latin typeface="Calibri" panose="020F0502020204030204" pitchFamily="34" charset="0"/>
              </a:rPr>
              <a:t> ray amputees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alibri" panose="020F0502020204030204" pitchFamily="34" charset="0"/>
              </a:rPr>
              <a:t>60% 1 further amputation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alibri" panose="020F0502020204030204" pitchFamily="34" charset="0"/>
              </a:rPr>
              <a:t>21% 2 further amputations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alibri" panose="020F0502020204030204" pitchFamily="34" charset="0"/>
              </a:rPr>
              <a:t>7% 3 further amputations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C:\Users\Dave HP laptop\Documents\Diabetic foot clinic photos\Radcliff John\Radcliffe.J.16.5.13 (1).JPG"/>
          <p:cNvPicPr>
            <a:picLocks noChangeAspect="1" noChangeArrowheads="1"/>
          </p:cNvPicPr>
          <p:nvPr/>
        </p:nvPicPr>
        <p:blipFill>
          <a:blip r:embed="rId3" cstate="print"/>
          <a:srcRect r="16336"/>
          <a:stretch>
            <a:fillRect/>
          </a:stretch>
        </p:blipFill>
        <p:spPr bwMode="auto">
          <a:xfrm>
            <a:off x="5796136" y="2584785"/>
            <a:ext cx="2880320" cy="2582452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536" y="6165304"/>
            <a:ext cx="714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GB" sz="1200" dirty="0" smtClean="0">
                <a:solidFill>
                  <a:schemeClr val="tx2"/>
                </a:solidFill>
                <a:latin typeface="+mn-lt"/>
              </a:rPr>
              <a:t>Murdoch DP et al. Journal Foot and Ankle Surgery 1997; 36(3): 204-8 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– 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46275"/>
            <a:ext cx="4292848" cy="411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n w="0"/>
                <a:effectLst/>
                <a:latin typeface="Calibri" panose="020F0502020204030204" pitchFamily="34" charset="0"/>
              </a:rPr>
              <a:t>Percutaneous</a:t>
            </a: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Achilles tendon lengthening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Reduces forefoot pressures and helps healing  and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minimises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recurrent of plantar forefoot ulceration</a:t>
            </a:r>
            <a:r>
              <a:rPr lang="en-US" sz="2000" baseline="30000" dirty="0" smtClean="0">
                <a:ln w="0"/>
                <a:effectLst/>
                <a:latin typeface="Calibri" panose="020F0502020204030204" pitchFamily="34" charset="0"/>
                <a:cs typeface="+mn-cs"/>
              </a:rPr>
              <a:t>1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Reduces recurrent ulceration following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transmetatarsal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amputation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n w="0"/>
              <a:effectLst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5" descr="C:\Users\Dave HP laptop\Documents\Diabetic foot clinic photos\Nettleton John\DSCN2809.JPG"/>
          <p:cNvPicPr>
            <a:picLocks noChangeAspect="1" noChangeArrowheads="1"/>
          </p:cNvPicPr>
          <p:nvPr/>
        </p:nvPicPr>
        <p:blipFill>
          <a:blip r:embed="rId3" cstate="print"/>
          <a:srcRect l="8405"/>
          <a:stretch>
            <a:fillRect/>
          </a:stretch>
        </p:blipFill>
        <p:spPr bwMode="auto">
          <a:xfrm rot="5400000">
            <a:off x="5285599" y="2715401"/>
            <a:ext cx="3253321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6165304"/>
            <a:ext cx="714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GB" sz="1200" dirty="0" smtClean="0">
                <a:solidFill>
                  <a:schemeClr val="tx2"/>
                </a:solidFill>
                <a:latin typeface="+mn-lt"/>
              </a:rPr>
              <a:t>1. </a:t>
            </a:r>
            <a:r>
              <a:rPr lang="en-GB" sz="1200" dirty="0" err="1" smtClean="0">
                <a:solidFill>
                  <a:schemeClr val="tx2"/>
                </a:solidFill>
                <a:latin typeface="+mn-lt"/>
              </a:rPr>
              <a:t>Frykberg</a:t>
            </a: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 RG et al. Surgical off-loading of the diabetic foot JVS 2010; 52(12S): 44S-58S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7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– 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Digital ulcers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Tenotomy</a:t>
            </a:r>
            <a:endParaRPr lang="en-US" sz="20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Arthroplasty</a:t>
            </a:r>
            <a:endParaRPr lang="en-US" sz="20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Charcot foot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Exostectomy</a:t>
            </a:r>
            <a:endParaRPr lang="en-US" sz="20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Midfoot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,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hindfoot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and ankle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arthrodesis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0"/>
                <a:effectLst/>
                <a:latin typeface="Calibri" panose="020F0502020204030204" pitchFamily="34" charset="0"/>
              </a:rPr>
              <a:t> Plantar forefoot ulcers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Metatarsal </a:t>
            </a:r>
            <a:r>
              <a:rPr lang="en-US" sz="2000" dirty="0" err="1" smtClean="0">
                <a:ln w="0"/>
                <a:effectLst/>
                <a:latin typeface="Calibri" panose="020F0502020204030204" pitchFamily="34" charset="0"/>
                <a:cs typeface="+mn-cs"/>
              </a:rPr>
              <a:t>osteotomy</a:t>
            </a:r>
            <a:endParaRPr lang="en-US" sz="2000" dirty="0" smtClean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n w="0"/>
                <a:effectLst/>
                <a:latin typeface="Calibri" panose="020F0502020204030204" pitchFamily="34" charset="0"/>
                <a:cs typeface="+mn-cs"/>
              </a:rPr>
              <a:t> Metatarsal head excision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C:\Users\Dave HP laptop\Documents\Dave's current laptop\Photos\Diabetic foot ulcers\Peter Naylor Met head excision\photo2.JPG"/>
          <p:cNvPicPr>
            <a:picLocks noChangeAspect="1" noChangeArrowheads="1"/>
          </p:cNvPicPr>
          <p:nvPr/>
        </p:nvPicPr>
        <p:blipFill>
          <a:blip r:embed="rId3" cstate="print"/>
          <a:srcRect l="5901" t="21650" r="9051" b="12201"/>
          <a:stretch>
            <a:fillRect/>
          </a:stretch>
        </p:blipFill>
        <p:spPr bwMode="auto">
          <a:xfrm>
            <a:off x="5220072" y="3861048"/>
            <a:ext cx="3096344" cy="180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Case History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Despite off-loading and best wound care, has now developed cellulitis around ulcer, dorsal 5</a:t>
            </a:r>
            <a:r>
              <a:rPr lang="en-GB" baseline="30000" dirty="0" smtClean="0">
                <a:latin typeface="Calibri" panose="020F0502020204030204" pitchFamily="34" charset="0"/>
              </a:rPr>
              <a:t>th</a:t>
            </a:r>
            <a:r>
              <a:rPr lang="en-GB" dirty="0" smtClean="0">
                <a:latin typeface="Calibri" panose="020F0502020204030204" pitchFamily="34" charset="0"/>
              </a:rPr>
              <a:t> MT head and tracking to midfoot.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Systemically well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CBG 15mmol/</a:t>
            </a:r>
            <a:r>
              <a:rPr lang="en-GB" dirty="0" err="1" smtClean="0">
                <a:latin typeface="Calibri" panose="020F0502020204030204" pitchFamily="34" charset="0"/>
              </a:rPr>
              <a:t>mol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Ulcer probes to bone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is your management plan?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Diagnosis- Soft tissue infection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68413"/>
            <a:ext cx="8207375" cy="5113337"/>
          </a:xfrm>
          <a:noFill/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659563" y="6453188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IDSA (Lipsky </a:t>
            </a:r>
            <a:r>
              <a:rPr lang="en-GB" sz="1200" i="1"/>
              <a:t>et. al.</a:t>
            </a:r>
            <a:r>
              <a:rPr lang="en-GB" sz="1200"/>
              <a:t> 2012)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07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Diagnosis- Osteomyelitis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14705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Clinical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“Sausage toe”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Depth and size of ulcer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Not sensitive or specific when used alone (</a:t>
            </a:r>
            <a:r>
              <a:rPr lang="en-GB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Dinh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 2008; </a:t>
            </a:r>
            <a:r>
              <a:rPr lang="en-GB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Butalia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 2008)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Probe to Bone Test (PTB</a:t>
            </a: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endParaRPr lang="en-GB" sz="2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4" descr="broadbent,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196975"/>
            <a:ext cx="2803525" cy="2103438"/>
          </a:xfrm>
          <a:noFill/>
        </p:spPr>
      </p:pic>
    </p:spTree>
    <p:extLst>
      <p:ext uri="{BB962C8B-B14F-4D97-AF65-F5344CB8AC3E}">
        <p14:creationId xmlns:p14="http://schemas.microsoft.com/office/powerpoint/2010/main" val="20455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Diagnosis- Osteomyelitis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682" y="981075"/>
            <a:ext cx="8229600" cy="54721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Bone Biopsy Histology:</a:t>
            </a: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</a:rPr>
              <a:t>Used as reference standard</a:t>
            </a:r>
          </a:p>
          <a:p>
            <a:pPr lvl="2" eaLnBrk="1" hangingPunct="1"/>
            <a:r>
              <a:rPr lang="en-GB" sz="2000" i="1" dirty="0" err="1" smtClean="0">
                <a:latin typeface="Calibri" panose="020F0502020204030204" pitchFamily="34" charset="0"/>
              </a:rPr>
              <a:t>Meyr</a:t>
            </a:r>
            <a:r>
              <a:rPr lang="en-GB" sz="2000" i="1" dirty="0" smtClean="0">
                <a:latin typeface="Calibri" panose="020F0502020204030204" pitchFamily="34" charset="0"/>
              </a:rPr>
              <a:t> et. al.</a:t>
            </a:r>
            <a:r>
              <a:rPr lang="en-GB" sz="2000" dirty="0" smtClean="0">
                <a:latin typeface="Calibri" panose="020F0502020204030204" pitchFamily="34" charset="0"/>
              </a:rPr>
              <a:t> 2011- Complete agreement in 1/3 of specimens only</a:t>
            </a:r>
          </a:p>
          <a:p>
            <a:pPr lvl="2" eaLnBrk="1" hangingPunct="1"/>
            <a:r>
              <a:rPr lang="en-GB" sz="2000" i="1" dirty="0" smtClean="0">
                <a:latin typeface="Calibri" panose="020F0502020204030204" pitchFamily="34" charset="0"/>
              </a:rPr>
              <a:t>Weiner et. al.</a:t>
            </a:r>
            <a:r>
              <a:rPr lang="en-GB" sz="2000" dirty="0" smtClean="0">
                <a:latin typeface="Calibri" panose="020F0502020204030204" pitchFamily="34" charset="0"/>
              </a:rPr>
              <a:t> 2011- as likely to find a false negative with histology as with microbiology</a:t>
            </a:r>
          </a:p>
          <a:p>
            <a:pPr lvl="2" eaLnBrk="1" hangingPunct="1"/>
            <a:endParaRPr lang="en-GB" sz="8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Bone Biopsy Culture:</a:t>
            </a: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</a:rPr>
              <a:t>Sensitivity 75% (NPV 39%) (</a:t>
            </a:r>
            <a:r>
              <a:rPr lang="en-GB" sz="2000" i="1" dirty="0" smtClean="0">
                <a:latin typeface="Calibri" panose="020F0502020204030204" pitchFamily="34" charset="0"/>
              </a:rPr>
              <a:t>Weiner</a:t>
            </a:r>
            <a:r>
              <a:rPr lang="en-GB" sz="2000" dirty="0" smtClean="0">
                <a:latin typeface="Calibri" panose="020F0502020204030204" pitchFamily="34" charset="0"/>
              </a:rPr>
              <a:t> 2011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</a:p>
          <a:p>
            <a:pPr lvl="2" eaLnBrk="1" hangingPunct="1"/>
            <a:r>
              <a:rPr lang="en-GB" dirty="0" smtClean="0">
                <a:latin typeface="Calibri" panose="020F0502020204030204" pitchFamily="34" charset="0"/>
              </a:rPr>
              <a:t>Contamination of taken through base of wound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</a:rPr>
              <a:t>High False </a:t>
            </a:r>
            <a:r>
              <a:rPr lang="en-GB" sz="2000" dirty="0" err="1" smtClean="0">
                <a:latin typeface="Calibri" panose="020F0502020204030204" pitchFamily="34" charset="0"/>
              </a:rPr>
              <a:t>Neg</a:t>
            </a:r>
            <a:r>
              <a:rPr lang="en-GB" sz="2000" dirty="0" smtClean="0">
                <a:latin typeface="Calibri" panose="020F0502020204030204" pitchFamily="34" charset="0"/>
              </a:rPr>
              <a:t> rate (</a:t>
            </a:r>
            <a:r>
              <a:rPr lang="en-GB" sz="2000" dirty="0" err="1" smtClean="0">
                <a:latin typeface="Calibri" panose="020F0502020204030204" pitchFamily="34" charset="0"/>
              </a:rPr>
              <a:t>ABx</a:t>
            </a:r>
            <a:r>
              <a:rPr lang="en-GB" sz="2000" dirty="0" smtClean="0">
                <a:latin typeface="Calibri" panose="020F0502020204030204" pitchFamily="34" charset="0"/>
              </a:rPr>
              <a:t> exposure, small sample volume etc</a:t>
            </a:r>
            <a:r>
              <a:rPr lang="en-GB" sz="2000" dirty="0" smtClean="0">
                <a:latin typeface="Calibri" panose="020F0502020204030204" pitchFamily="34" charset="0"/>
              </a:rPr>
              <a:t>.)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8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Combined </a:t>
            </a:r>
            <a:r>
              <a:rPr lang="en-GB" dirty="0" err="1" smtClean="0">
                <a:latin typeface="Calibri" panose="020F0502020204030204" pitchFamily="34" charset="0"/>
              </a:rPr>
              <a:t>Histo</a:t>
            </a:r>
            <a:r>
              <a:rPr lang="en-GB" dirty="0" smtClean="0">
                <a:latin typeface="Calibri" panose="020F0502020204030204" pitchFamily="34" charset="0"/>
              </a:rPr>
              <a:t>/Micro Bone </a:t>
            </a:r>
            <a:r>
              <a:rPr lang="en-GB" dirty="0" err="1" smtClean="0">
                <a:latin typeface="Calibri" panose="020F0502020204030204" pitchFamily="34" charset="0"/>
              </a:rPr>
              <a:t>Bx</a:t>
            </a:r>
            <a:endParaRPr lang="en-GB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</a:rPr>
              <a:t>Sensitivity improves to 84% (</a:t>
            </a:r>
            <a:r>
              <a:rPr lang="en-GB" sz="2000" i="1" dirty="0" smtClean="0">
                <a:latin typeface="Calibri" panose="020F0502020204030204" pitchFamily="34" charset="0"/>
              </a:rPr>
              <a:t>Weiner 2011; White 1995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Diagnosis- Osteomyelitis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15025" cy="4525963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Radiology</a:t>
            </a:r>
          </a:p>
          <a:p>
            <a:pPr lvl="1" eaLnBrk="1" hangingPunct="1"/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Plain XR:</a:t>
            </a:r>
          </a:p>
          <a:p>
            <a:pPr lvl="2" eaLnBrk="1" hangingPunct="1"/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Sensitivity 0.54 (CI 0.44–0.63)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(timing of test/pop. prevalence)</a:t>
            </a:r>
          </a:p>
          <a:p>
            <a:pPr lvl="2" eaLnBrk="1" hangingPunct="1"/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Specificity 0.91 (CI 0.86–0.94) </a:t>
            </a:r>
          </a:p>
          <a:p>
            <a:pPr lvl="1" eaLnBrk="1" hangingPunct="1"/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MRI:</a:t>
            </a:r>
          </a:p>
          <a:p>
            <a:pPr lvl="2" eaLnBrk="1" hangingPunct="1"/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Sensitivity 0.90 (CI 0.82–0.95)</a:t>
            </a:r>
          </a:p>
          <a:p>
            <a:pPr lvl="2" eaLnBrk="1" hangingPunct="1"/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Specificity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0.79 (CI 0.62–0.91)</a:t>
            </a:r>
          </a:p>
          <a:p>
            <a:pPr lvl="2" algn="r" eaLnBrk="1" hangingPunct="1">
              <a:buFontTx/>
              <a:buNone/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GB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Dinh</a:t>
            </a:r>
            <a:r>
              <a:rPr lang="en-GB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2008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1196975"/>
          <a:ext cx="306863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6516010" imgH="6706536" progId="Paint.Picture">
                  <p:embed/>
                </p:oleObj>
              </mc:Choice>
              <mc:Fallback>
                <p:oleObj name="Bitmap Image" r:id="rId3" imgW="6516010" imgH="670653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196975"/>
                        <a:ext cx="3068638" cy="315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6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Diagnosis- Osteomyelitis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Less useful Investigations:</a:t>
            </a:r>
          </a:p>
          <a:p>
            <a:pPr lvl="2" eaLnBrk="1" hangingPunct="1"/>
            <a:endParaRPr lang="en-GB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GB" sz="2400" dirty="0" smtClean="0">
                <a:latin typeface="Calibri" panose="020F0502020204030204" pitchFamily="34" charset="0"/>
              </a:rPr>
              <a:t>Bone Scan (Sens. 81% / Spec. 28%)</a:t>
            </a:r>
          </a:p>
          <a:p>
            <a:pPr lvl="1" eaLnBrk="1" hangingPunct="1"/>
            <a:r>
              <a:rPr lang="en-GB" sz="2400" dirty="0" smtClean="0">
                <a:latin typeface="Calibri" panose="020F0502020204030204" pitchFamily="34" charset="0"/>
              </a:rPr>
              <a:t>Labelled WBC scan (Sens. 74% / Spec. 68%)</a:t>
            </a:r>
          </a:p>
          <a:p>
            <a:pPr lvl="1" eaLnBrk="1" hangingPunct="1"/>
            <a:r>
              <a:rPr lang="en-GB" sz="2400" dirty="0" smtClean="0">
                <a:latin typeface="Calibri" panose="020F0502020204030204" pitchFamily="34" charset="0"/>
              </a:rPr>
              <a:t>Needle aspiration: 23-46% correlation to bone culture</a:t>
            </a:r>
          </a:p>
          <a:p>
            <a:pPr lvl="1" eaLnBrk="1" hangingPunct="1"/>
            <a:r>
              <a:rPr lang="en-GB" sz="2400" dirty="0" smtClean="0">
                <a:latin typeface="Calibri" panose="020F0502020204030204" pitchFamily="34" charset="0"/>
              </a:rPr>
              <a:t>Sinus Tract swabs: 44% correlation to bone culture but possibly better with consecutive cultures</a:t>
            </a:r>
            <a:endParaRPr 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Sampling- Osteomyelitis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025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Why?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Improved outcomes (</a:t>
            </a:r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Senneville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et. al.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2008)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Reduced resistance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Open or Percutaneous Bone Biopsy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Clean contamination free specimen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Difficult to obtain in timely fashion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Technically difficult from distal bones</a:t>
            </a:r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Creates further breech in skin integrity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Small volume specimens</a:t>
            </a:r>
          </a:p>
        </p:txBody>
      </p:sp>
      <p:pic>
        <p:nvPicPr>
          <p:cNvPr id="12292" name="Picture 4" descr="DFI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4238625"/>
            <a:ext cx="3492500" cy="2619375"/>
          </a:xfrm>
          <a:noFill/>
        </p:spPr>
      </p:pic>
    </p:spTree>
    <p:extLst>
      <p:ext uri="{BB962C8B-B14F-4D97-AF65-F5344CB8AC3E}">
        <p14:creationId xmlns:p14="http://schemas.microsoft.com/office/powerpoint/2010/main" val="40628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6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One patient’s foot pathway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iabetic foot_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-337"/>
          <a:stretch/>
        </p:blipFill>
        <p:spPr>
          <a:xfrm>
            <a:off x="676262" y="1124744"/>
            <a:ext cx="7990218" cy="5274486"/>
          </a:xfrm>
        </p:spPr>
      </p:pic>
    </p:spTree>
    <p:extLst>
      <p:ext uri="{BB962C8B-B14F-4D97-AF65-F5344CB8AC3E}">
        <p14:creationId xmlns:p14="http://schemas.microsoft.com/office/powerpoint/2010/main" val="34784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Antibiotics vs Surgical Management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2" y="1268760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Significant biomechanical sequelae to minor amputation / bone </a:t>
            </a:r>
            <a:r>
              <a:rPr lang="en-GB" dirty="0" smtClean="0">
                <a:latin typeface="Calibri" panose="020F0502020204030204" pitchFamily="34" charset="0"/>
              </a:rPr>
              <a:t>excision</a:t>
            </a:r>
            <a:endParaRPr lang="en-GB" sz="800" dirty="0" smtClean="0">
              <a:latin typeface="Calibri" panose="020F0502020204030204" pitchFamily="34" charset="0"/>
            </a:endParaRPr>
          </a:p>
          <a:p>
            <a:pPr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Meta-analysis </a:t>
            </a:r>
            <a:r>
              <a:rPr lang="en-GB" dirty="0" smtClean="0">
                <a:latin typeface="Calibri" panose="020F0502020204030204" pitchFamily="34" charset="0"/>
              </a:rPr>
              <a:t>of 435 hallux amputations</a:t>
            </a:r>
            <a:r>
              <a:rPr lang="en-GB" baseline="30000" dirty="0" smtClean="0">
                <a:latin typeface="Calibri" panose="020F0502020204030204" pitchFamily="34" charset="0"/>
              </a:rPr>
              <a:t>1</a:t>
            </a:r>
            <a:endParaRPr lang="en-GB" dirty="0">
              <a:latin typeface="Calibri" panose="020F0502020204030204" pitchFamily="34" charset="0"/>
            </a:endParaRPr>
          </a:p>
          <a:p>
            <a:pPr lvl="1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19.8% re-amputation at 26 month follow-up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Additional digit	37.2%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TMA			32.6%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BKA			29.1</a:t>
            </a:r>
            <a:r>
              <a:rPr lang="en-GB" dirty="0" smtClean="0">
                <a:latin typeface="Calibri" panose="020F0502020204030204" pitchFamily="34" charset="0"/>
              </a:rPr>
              <a:t>%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82% 12 month remission rate in patients treated primarily with 6 weeks of targeted antibiotic </a:t>
            </a:r>
            <a:r>
              <a:rPr lang="en-GB" dirty="0" smtClean="0">
                <a:latin typeface="Calibri" panose="020F0502020204030204" pitchFamily="34" charset="0"/>
              </a:rPr>
              <a:t>therapy</a:t>
            </a:r>
            <a:r>
              <a:rPr lang="en-GB" baseline="30000" dirty="0" smtClean="0">
                <a:latin typeface="Calibri" panose="020F0502020204030204" pitchFamily="34" charset="0"/>
              </a:rPr>
              <a:t>2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1 RCT showed no difference in primary healing </a:t>
            </a:r>
            <a:r>
              <a:rPr lang="en-GB" dirty="0" err="1" smtClean="0">
                <a:latin typeface="Calibri" panose="020F0502020204030204" pitchFamily="34" charset="0"/>
              </a:rPr>
              <a:t>surg</a:t>
            </a:r>
            <a:r>
              <a:rPr lang="en-GB" dirty="0" smtClean="0">
                <a:latin typeface="Calibri" panose="020F0502020204030204" pitchFamily="34" charset="0"/>
              </a:rPr>
              <a:t> vs ABs</a:t>
            </a:r>
            <a:r>
              <a:rPr lang="en-GB" baseline="30000" dirty="0" smtClean="0">
                <a:latin typeface="Calibri" panose="020F0502020204030204" pitchFamily="34" charset="0"/>
              </a:rPr>
              <a:t>3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222" y="5949280"/>
            <a:ext cx="7816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 err="1" smtClean="0">
                <a:solidFill>
                  <a:schemeClr val="tx2"/>
                </a:solidFill>
              </a:rPr>
              <a:t>Borkosky</a:t>
            </a:r>
            <a:r>
              <a:rPr lang="en-GB" sz="1200" dirty="0" smtClean="0">
                <a:solidFill>
                  <a:schemeClr val="tx2"/>
                </a:solidFill>
              </a:rPr>
              <a:t> SL et al Diabetic Foot and Ankle 2012; 3: 12169</a:t>
            </a:r>
            <a:endParaRPr lang="en-US" sz="1200" dirty="0"/>
          </a:p>
          <a:p>
            <a:r>
              <a:rPr lang="en-GB" sz="1200" dirty="0" smtClean="0">
                <a:solidFill>
                  <a:schemeClr val="tx2"/>
                </a:solidFill>
              </a:rPr>
              <a:t> 2. </a:t>
            </a:r>
            <a:r>
              <a:rPr lang="en-US" sz="1200" dirty="0" smtClean="0">
                <a:solidFill>
                  <a:schemeClr val="tx2"/>
                </a:solidFill>
              </a:rPr>
              <a:t>Game FL et al  </a:t>
            </a:r>
            <a:r>
              <a:rPr lang="en-US" sz="1200" dirty="0" err="1" smtClean="0">
                <a:solidFill>
                  <a:schemeClr val="tx2"/>
                </a:solidFill>
              </a:rPr>
              <a:t>Diabetologia</a:t>
            </a:r>
            <a:r>
              <a:rPr lang="en-US" sz="1200" dirty="0" smtClean="0">
                <a:solidFill>
                  <a:schemeClr val="tx2"/>
                </a:solidFill>
              </a:rPr>
              <a:t> 2008; 51(6): </a:t>
            </a:r>
            <a:r>
              <a:rPr lang="en-US" sz="1200" dirty="0" smtClean="0">
                <a:solidFill>
                  <a:schemeClr val="tx2"/>
                </a:solidFill>
              </a:rPr>
              <a:t>962-967</a:t>
            </a:r>
            <a:endParaRPr lang="en-GB" sz="1200" dirty="0">
              <a:solidFill>
                <a:schemeClr val="tx2"/>
              </a:solidFill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3. </a:t>
            </a:r>
            <a:r>
              <a:rPr lang="en-GB" sz="1200" dirty="0" smtClean="0">
                <a:solidFill>
                  <a:schemeClr val="tx2"/>
                </a:solidFill>
              </a:rPr>
              <a:t>Lazaro-Martınez JL et al. </a:t>
            </a:r>
            <a:r>
              <a:rPr lang="en-GB" sz="1200" dirty="0">
                <a:solidFill>
                  <a:schemeClr val="tx2"/>
                </a:solidFill>
              </a:rPr>
              <a:t>Diabetes Care 2014;37:789–795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Antibiotic Treatment- Principles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5"/>
            <a:ext cx="8229600" cy="435334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DFI is different to other soft tissue infections</a:t>
            </a: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Antibiotic Resistance</a:t>
            </a:r>
          </a:p>
          <a:p>
            <a:pPr lvl="2" eaLnBrk="1" hangingPunct="1"/>
            <a:r>
              <a:rPr lang="en-GB" dirty="0" smtClean="0">
                <a:latin typeface="Calibri" panose="020F0502020204030204" pitchFamily="34" charset="0"/>
              </a:rPr>
              <a:t>Be sure of the diagnosis (to avoid over-prescribing)</a:t>
            </a:r>
          </a:p>
          <a:p>
            <a:pPr lvl="2" eaLnBrk="1" hangingPunct="1"/>
            <a:r>
              <a:rPr lang="en-GB" dirty="0" smtClean="0">
                <a:latin typeface="Calibri" panose="020F0502020204030204" pitchFamily="34" charset="0"/>
              </a:rPr>
              <a:t>Good Sampling: Empiric </a:t>
            </a:r>
            <a:r>
              <a:rPr lang="en-GB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 smtClean="0">
                <a:latin typeface="Calibri" panose="020F0502020204030204" pitchFamily="34" charset="0"/>
              </a:rPr>
              <a:t> Targeted regimen</a:t>
            </a: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Site/Depth of infection</a:t>
            </a: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IV vs. Oral</a:t>
            </a:r>
          </a:p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Duration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Antibiotic Treatment- Duration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196975"/>
            <a:ext cx="4537075" cy="5545138"/>
          </a:xfrm>
          <a:noFill/>
        </p:spPr>
      </p:pic>
    </p:spTree>
    <p:extLst>
      <p:ext uri="{BB962C8B-B14F-4D97-AF65-F5344CB8AC3E}">
        <p14:creationId xmlns:p14="http://schemas.microsoft.com/office/powerpoint/2010/main" val="38536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Revascularisation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No good test to determine need for revascularisation: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ABPI &lt;0.5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Ankle systolic pressure &lt;50 or &lt;70mmHg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Toe pressure &lt;30mmHg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TcPO</a:t>
            </a:r>
            <a:r>
              <a:rPr lang="en-GB" baseline="-25000" dirty="0" smtClean="0">
                <a:latin typeface="Calibri" panose="020F0502020204030204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</a:rPr>
              <a:t> &lt;30mmHg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Be more aggressive with infection and large soft tissue defects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Good quality imaging including the foot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Consider enrolling to Basil-2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Case History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4978896" cy="391795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63 year old Type 2 diabetic</a:t>
            </a:r>
          </a:p>
          <a:p>
            <a:pPr eaLnBrk="1" hangingPunct="1">
              <a:spcAft>
                <a:spcPts val="0"/>
              </a:spcAft>
            </a:pPr>
            <a:endParaRPr lang="en-GB" altLang="en-US" sz="14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Flu like symptoms for 3 days</a:t>
            </a:r>
          </a:p>
          <a:p>
            <a:pPr eaLnBrk="1" hangingPunct="1"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CBG 29mmol/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mol</a:t>
            </a:r>
            <a:endParaRPr lang="en-GB" altLang="en-US" sz="24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Noticed some swelling and pain in left foot over last 48 hours</a:t>
            </a:r>
          </a:p>
          <a:p>
            <a:pPr eaLnBrk="1" hangingPunct="1">
              <a:spcAft>
                <a:spcPts val="0"/>
              </a:spcAft>
            </a:pPr>
            <a:endParaRPr lang="en-GB" altLang="en-US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Management plan?</a:t>
            </a:r>
          </a:p>
          <a:p>
            <a:pPr eaLnBrk="1" hangingPunct="1">
              <a:spcAft>
                <a:spcPts val="0"/>
              </a:spcAft>
            </a:pPr>
            <a:endParaRPr lang="en-GB" alt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4100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002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4030717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Drainage of Sepsis - When I do it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Considerations: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Infection vs ischaemia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Debridement vs definitive management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Residual biomechanics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Pus needs urgent drainage and debridement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err="1" smtClean="0">
                <a:latin typeface="Calibri" panose="020F0502020204030204" pitchFamily="34" charset="0"/>
              </a:rPr>
              <a:t>Fluctuance</a:t>
            </a:r>
            <a:endParaRPr lang="en-GB" altLang="en-US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Deep plantar tenderness (especially with dorsal erythema)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Pus following debridement of unhealthy tissue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Remote sinuses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Soft tissue gas on plain </a:t>
            </a:r>
            <a:r>
              <a:rPr lang="en-GB" altLang="en-US" dirty="0" err="1" smtClean="0">
                <a:latin typeface="Calibri" panose="020F0502020204030204" pitchFamily="34" charset="0"/>
              </a:rPr>
              <a:t>Xray</a:t>
            </a:r>
            <a:endParaRPr lang="en-GB" altLang="en-US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smtClean="0">
                <a:latin typeface="Calibri" panose="020F0502020204030204" pitchFamily="34" charset="0"/>
              </a:rPr>
              <a:t>“Time is tissue”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Drainage of Sepsis - How I do it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4475163" cy="391795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MDT approach</a:t>
            </a:r>
          </a:p>
          <a:p>
            <a:pPr eaLnBrk="1" hangingPunct="1">
              <a:spcAft>
                <a:spcPts val="0"/>
              </a:spcAft>
            </a:pPr>
            <a:endParaRPr lang="en-GB" altLang="en-US" sz="14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Fluid resuscitation as required</a:t>
            </a:r>
          </a:p>
          <a:p>
            <a:pPr eaLnBrk="1" hangingPunct="1"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Pus/deep tissue sample antibiotic naive</a:t>
            </a:r>
          </a:p>
          <a:p>
            <a:pPr eaLnBrk="1" hangingPunct="1"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Early antibiotic therapy (broad spectrum as per local policy)</a:t>
            </a:r>
          </a:p>
          <a:p>
            <a:pPr eaLnBrk="1" hangingPunct="1">
              <a:spcAft>
                <a:spcPts val="0"/>
              </a:spcAft>
            </a:pPr>
            <a:endParaRPr lang="en-GB" alt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4100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002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Dave HP laptop\Documents\Dave's current laptop\Photos\Diabetic foot ulcers\Mohammed Mir\M.Mir 30.1.1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997325"/>
            <a:ext cx="29479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Drainage of Sepsis - How I do it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4663" y="1628775"/>
            <a:ext cx="5843587" cy="4895850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 err="1" smtClean="0">
                <a:latin typeface="Calibri" panose="020F0502020204030204" pitchFamily="34" charset="0"/>
              </a:rPr>
              <a:t>Loeffler</a:t>
            </a:r>
            <a:r>
              <a:rPr lang="en-GB" altLang="en-US" sz="2400" dirty="0" smtClean="0">
                <a:latin typeface="Calibri" panose="020F0502020204030204" pitchFamily="34" charset="0"/>
              </a:rPr>
              <a:t>-Ballard incision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 smtClean="0">
                <a:latin typeface="Calibri" panose="020F0502020204030204" pitchFamily="34" charset="0"/>
              </a:rPr>
              <a:t>Debridement to healthy tissue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 smtClean="0">
                <a:latin typeface="Calibri" panose="020F0502020204030204" pitchFamily="34" charset="0"/>
              </a:rPr>
              <a:t>White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 smtClean="0">
                <a:latin typeface="Calibri" panose="020F0502020204030204" pitchFamily="34" charset="0"/>
              </a:rPr>
              <a:t>Yellow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 smtClean="0">
                <a:latin typeface="Calibri" panose="020F0502020204030204" pitchFamily="34" charset="0"/>
              </a:rPr>
              <a:t>Pink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 smtClean="0">
                <a:latin typeface="Calibri" panose="020F0502020204030204" pitchFamily="34" charset="0"/>
              </a:rPr>
              <a:t>Healthy vessels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 smtClean="0">
                <a:latin typeface="Calibri" panose="020F0502020204030204" pitchFamily="34" charset="0"/>
              </a:rPr>
              <a:t>Bleeding skin edges</a:t>
            </a:r>
          </a:p>
          <a:p>
            <a:pPr lvl="1" eaLnBrk="1" hangingPunct="1">
              <a:spcAft>
                <a:spcPts val="0"/>
              </a:spcAft>
              <a:defRPr/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Clean</a:t>
            </a:r>
            <a:r>
              <a:rPr lang="en-GB" altLang="en-US" sz="2400" dirty="0" smtClean="0">
                <a:latin typeface="Calibri" panose="020F0502020204030204" pitchFamily="34" charset="0"/>
              </a:rPr>
              <a:t> tissue for microbiology and histology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en-US" sz="1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Preserve healthy tissue for reconstruction</a:t>
            </a:r>
          </a:p>
          <a:p>
            <a:pPr marL="457200" lvl="1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5"/>
          <a:stretch>
            <a:fillRect/>
          </a:stretch>
        </p:blipFill>
        <p:spPr bwMode="auto">
          <a:xfrm>
            <a:off x="7235825" y="1595438"/>
            <a:ext cx="169386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2470" r="35406" b="3459"/>
          <a:stretch>
            <a:fillRect/>
          </a:stretch>
        </p:blipFill>
        <p:spPr bwMode="auto">
          <a:xfrm>
            <a:off x="4265613" y="2708275"/>
            <a:ext cx="29702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0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Drainage of Sepsis - How I do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1" y="1700213"/>
            <a:ext cx="5338936" cy="468153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Negative pressure therapy post-op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May need serial </a:t>
            </a:r>
            <a:r>
              <a:rPr lang="en-GB" dirty="0" err="1" smtClean="0">
                <a:latin typeface="Calibri" panose="020F0502020204030204" pitchFamily="34" charset="0"/>
              </a:rPr>
              <a:t>debridements</a:t>
            </a:r>
            <a:endParaRPr lang="en-GB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GB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Urgent vascular imaging and revascularisation (open)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Antibiotics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Based on clean tissue and bone specimens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2 weeks for soft tissue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 smtClean="0">
                <a:latin typeface="Calibri" panose="020F0502020204030204" pitchFamily="34" charset="0"/>
              </a:rPr>
              <a:t>6 weeks for bone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2744" b="11655"/>
          <a:stretch>
            <a:fillRect/>
          </a:stretch>
        </p:blipFill>
        <p:spPr bwMode="auto">
          <a:xfrm>
            <a:off x="5580112" y="1988840"/>
            <a:ext cx="3376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Examples</a:t>
            </a:r>
          </a:p>
        </p:txBody>
      </p:sp>
      <p:pic>
        <p:nvPicPr>
          <p:cNvPr id="7171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74838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Dave HP laptop\Documents\Dave's current laptop\Photos\Diabetic foot ulcers\Mohammed Mir\M.Mir 30.1.1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2600"/>
            <a:ext cx="2940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Dave HP laptop\Documents\Dave's current laptop\Photos\Diabetic foot ulcers\Mohammed Mir\M.Mir 30.1.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8135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The Diabetic Foot</a:t>
            </a: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203848" y="2852936"/>
            <a:ext cx="2520280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Examples</a:t>
            </a:r>
          </a:p>
        </p:txBody>
      </p:sp>
      <p:pic>
        <p:nvPicPr>
          <p:cNvPr id="8195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74838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Dave HP laptop\Documents\Dave's current laptop\Photos\Diabetic foot ulcers\Mohammed Mir\M.Mir 30.1.1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2600"/>
            <a:ext cx="2940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Users\Dave HP laptop\Documents\Dave's current laptop\Photos\Diabetic foot ulcers\Mohammed Mir\M.Mir 30.1.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8135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Dave HP laptop\Documents\Dave's current laptop\Photos\Diabetic foot ulcers\Mohammed Mir\2013022514 MIR M 6304560583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854200"/>
            <a:ext cx="29845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Use of Available Tissue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Reconstructive options: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Need to consider at time of first debridement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MDT discussion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Use available soft tissue for local flaps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Split skin graft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Free flaps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 smtClean="0">
                <a:latin typeface="Calibri" panose="020F0502020204030204" pitchFamily="34" charset="0"/>
              </a:rPr>
              <a:t>Dermal substitutes</a:t>
            </a:r>
          </a:p>
          <a:p>
            <a:pPr lvl="1" eaLnBrk="1" hangingPunct="1">
              <a:spcAft>
                <a:spcPts val="0"/>
              </a:spcAft>
            </a:pPr>
            <a:endParaRPr lang="en-GB" altLang="en-US" sz="20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May need tendon transfer for ongoing stability</a:t>
            </a:r>
          </a:p>
          <a:p>
            <a:pPr lvl="1" eaLnBrk="1" hangingPunct="1">
              <a:spcAft>
                <a:spcPts val="0"/>
              </a:spcAft>
            </a:pPr>
            <a:endParaRPr lang="en-GB" altLang="en-US" sz="20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endParaRPr lang="en-GB" altLang="en-US" dirty="0" smtClean="0">
              <a:latin typeface="Calibri" panose="020F0502020204030204" pitchFamily="34" charset="0"/>
            </a:endParaRPr>
          </a:p>
        </p:txBody>
      </p:sp>
      <p:pic>
        <p:nvPicPr>
          <p:cNvPr id="9220" name="Picture 2" descr="C:\Users\Dave HP laptop\Documents\Dave's current laptop\Photos\Diabetic foot ulcers\Alan Owen\20121003012 OWEN A 4542409422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38400"/>
            <a:ext cx="37941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1"/>
          <a:stretch/>
        </p:blipFill>
        <p:spPr>
          <a:xfrm rot="5400000">
            <a:off x="325561" y="618655"/>
            <a:ext cx="2963282" cy="267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400000">
            <a:off x="3127005" y="625522"/>
            <a:ext cx="2977018" cy="2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1"/>
          <a:stretch/>
        </p:blipFill>
        <p:spPr>
          <a:xfrm rot="5400000">
            <a:off x="325561" y="618655"/>
            <a:ext cx="2963282" cy="267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400000">
            <a:off x="3127005" y="625522"/>
            <a:ext cx="2977018" cy="267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14135" b="26901"/>
          <a:stretch/>
        </p:blipFill>
        <p:spPr>
          <a:xfrm>
            <a:off x="6119088" y="476670"/>
            <a:ext cx="2678085" cy="2963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 rot="5400000">
            <a:off x="1441001" y="2266865"/>
            <a:ext cx="3134177" cy="2652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4737" b="12201"/>
          <a:stretch/>
        </p:blipFill>
        <p:spPr>
          <a:xfrm rot="16200000" flipV="1">
            <a:off x="4182046" y="2295350"/>
            <a:ext cx="3144693" cy="26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1"/>
          <a:stretch/>
        </p:blipFill>
        <p:spPr>
          <a:xfrm rot="5400000">
            <a:off x="325561" y="618655"/>
            <a:ext cx="2963282" cy="267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400000">
            <a:off x="3127005" y="625522"/>
            <a:ext cx="2977018" cy="267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14135" b="26901"/>
          <a:stretch/>
        </p:blipFill>
        <p:spPr>
          <a:xfrm>
            <a:off x="6119088" y="476670"/>
            <a:ext cx="2678085" cy="2963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 rot="5400000">
            <a:off x="1441001" y="2266865"/>
            <a:ext cx="3134177" cy="2652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4737" b="12201"/>
          <a:stretch/>
        </p:blipFill>
        <p:spPr>
          <a:xfrm rot="16200000" flipV="1">
            <a:off x="4182046" y="2295350"/>
            <a:ext cx="3144693" cy="2644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9285" r="14702" b="3315"/>
          <a:stretch/>
        </p:blipFill>
        <p:spPr>
          <a:xfrm rot="16200000" flipV="1">
            <a:off x="6069444" y="3801899"/>
            <a:ext cx="3187117" cy="2725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8159" b="4121"/>
          <a:stretch/>
        </p:blipFill>
        <p:spPr>
          <a:xfrm rot="5400000">
            <a:off x="-144285" y="3564182"/>
            <a:ext cx="3456384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Use of Available Tissue</a:t>
            </a:r>
          </a:p>
        </p:txBody>
      </p:sp>
      <p:pic>
        <p:nvPicPr>
          <p:cNvPr id="10243" name="Picture 2" descr="C:\Users\Dave HP laptop\Documents\Dave's current laptop\Photos\Diabetic foot ulcers\Alan Owen\20121003012 OWEN A 4542409422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0956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Dave HP laptop\Documents\Dave's current laptop\Photos\Diabetic foot ulcers\Alan Owen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20875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Dave HP laptop\Documents\Dave's current laptop\Photos\Diabetic foot ulcers\Alan Owen\phot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951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Dave HP laptop\Documents\Dave's current laptop\Photos\Diabetic foot ulcers\Alan Owen\phot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29511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Dermal Substitutes</a:t>
            </a:r>
          </a:p>
        </p:txBody>
      </p:sp>
      <p:pic>
        <p:nvPicPr>
          <p:cNvPr id="1126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60463"/>
            <a:ext cx="24987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0463"/>
            <a:ext cx="2503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Dermal Substitutes</a:t>
            </a:r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60463"/>
            <a:ext cx="24987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0463"/>
            <a:ext cx="2503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133600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solidFill>
                  <a:srgbClr val="FF0000"/>
                </a:solidFill>
                <a:latin typeface="Calibri" panose="020F0502020204030204" pitchFamily="34" charset="0"/>
              </a:rPr>
              <a:t>Dermal Substitutes</a:t>
            </a:r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60463"/>
            <a:ext cx="24987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0463"/>
            <a:ext cx="2503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133600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141663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Free Flaps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382878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The Diabetic Foot</a:t>
            </a: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203848" y="2852936"/>
            <a:ext cx="2520280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91880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Neuropathy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51571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Infection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1571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Ischaemia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60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Free Flaps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3828783" cy="216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17032"/>
            <a:ext cx="3832724" cy="22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12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Prostheses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0761"/>
            <a:ext cx="2458793" cy="369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84" y="1556792"/>
            <a:ext cx="3535290" cy="235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86" y="4149080"/>
            <a:ext cx="3535288" cy="23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3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Prostheses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0259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8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Prostheses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0259"/>
            <a:ext cx="3960440" cy="297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70040"/>
            <a:ext cx="3636297" cy="272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3630549" cy="27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3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latin typeface="Calibri" panose="020F0502020204030204" pitchFamily="34" charset="0"/>
              </a:rPr>
              <a:t>Sepsis Management C</a:t>
            </a:r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onclusions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Diabetic foot collections require urgent drainage</a:t>
            </a:r>
          </a:p>
          <a:p>
            <a:pPr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All infected, unhealthy, ischaemic tissue must be removed</a:t>
            </a:r>
          </a:p>
          <a:p>
            <a:pPr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 err="1" smtClean="0">
                <a:latin typeface="Calibri" panose="020F0502020204030204" pitchFamily="34" charset="0"/>
              </a:rPr>
              <a:t>Loeffler</a:t>
            </a:r>
            <a:r>
              <a:rPr lang="en-GB" altLang="en-US" sz="2400" dirty="0" smtClean="0">
                <a:latin typeface="Calibri" panose="020F0502020204030204" pitchFamily="34" charset="0"/>
              </a:rPr>
              <a:t>-Ballard incision allows access to all plantar compartments whilst preserving skeleton and healthy soft tissue for future reconstruction</a:t>
            </a:r>
          </a:p>
          <a:p>
            <a:pPr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Clean tissue and bone samples will help to guide antibiotic therapy</a:t>
            </a:r>
          </a:p>
          <a:p>
            <a:pPr>
              <a:spcAft>
                <a:spcPts val="0"/>
              </a:spcAft>
            </a:pPr>
            <a:endParaRPr lang="en-GB" altLang="en-US" sz="12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 smtClean="0">
                <a:latin typeface="Calibri" panose="020F0502020204030204" pitchFamily="34" charset="0"/>
              </a:rPr>
              <a:t>All cases must be managed within a multidisciplinary team</a:t>
            </a:r>
          </a:p>
          <a:p>
            <a:pPr>
              <a:spcAft>
                <a:spcPts val="0"/>
              </a:spcAft>
            </a:pPr>
            <a:endParaRPr lang="en-GB" altLang="en-US" sz="24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alt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Learning Objectives Recap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Understand the aetiology of diabetic foot problems</a:t>
            </a:r>
          </a:p>
          <a:p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Be aware of the strategies to prevent and manage diabetic foot complications</a:t>
            </a:r>
          </a:p>
          <a:p>
            <a:endParaRPr lang="en-GB" sz="8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Risk stratification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Offloading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Management of infection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Assessment and management of ischaemia</a:t>
            </a:r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Learning Objectives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Understand the aetiology of diabetic foot problems</a:t>
            </a:r>
          </a:p>
          <a:p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Be aware of the strategies to prevent and manage diabetic foot complications</a:t>
            </a:r>
          </a:p>
          <a:p>
            <a:endParaRPr lang="en-GB" sz="8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Risk stratification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Offloading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Management of infection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Assessment and management of ischaemia</a:t>
            </a:r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Case History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56 year old gentleman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New diagnosis Type 2 diabetes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foot care should be put in place?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Assessment of the Intact Diabetic Foot (NG19)</a:t>
            </a:r>
          </a:p>
        </p:txBody>
      </p:sp>
      <p:sp>
        <p:nvSpPr>
          <p:cNvPr id="4099" name="AutoShape 2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/>
          <p:cNvSpPr>
            <a:spLocks noChangeAspect="1" noChangeArrowheads="1"/>
          </p:cNvSpPr>
          <p:nvPr/>
        </p:nvSpPr>
        <p:spPr bwMode="auto">
          <a:xfrm>
            <a:off x="0" y="-846138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492500" y="1209675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Assessment in the Community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(Trained Individual)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84438" y="2349500"/>
            <a:ext cx="1295400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16463" y="2349500"/>
            <a:ext cx="0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1500" y="2349500"/>
            <a:ext cx="1152525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539750" y="3068638"/>
            <a:ext cx="25193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Low Risk: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70C0"/>
                </a:solidFill>
              </a:rPr>
              <a:t>No risk factors except callus alone</a:t>
            </a:r>
            <a:endParaRPr lang="en-GB" altLang="en-US" sz="18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F0"/>
                </a:solidFill>
              </a:rPr>
              <a:t>Annual inspection: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Inspect for deformity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Test sensation</a:t>
            </a:r>
          </a:p>
          <a:p>
            <a:pPr defTabSz="355600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	10g </a:t>
            </a:r>
            <a:r>
              <a:rPr lang="en-GB" altLang="en-US" sz="1800" dirty="0"/>
              <a:t>monofilament</a:t>
            </a:r>
          </a:p>
          <a:p>
            <a:pPr>
              <a:spcBef>
                <a:spcPct val="0"/>
              </a:spcBef>
              <a:buFontTx/>
              <a:buNone/>
              <a:tabLst>
                <a:tab pos="355600" algn="l"/>
              </a:tabLst>
            </a:pPr>
            <a:r>
              <a:rPr lang="en-GB" altLang="en-US" sz="1800" dirty="0"/>
              <a:t>	vibration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Palpate foot pulses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Inspect footwear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Patient Education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4105" name="TextBox 17"/>
          <p:cNvSpPr txBox="1">
            <a:spLocks noChangeArrowheads="1"/>
          </p:cNvSpPr>
          <p:nvPr/>
        </p:nvSpPr>
        <p:spPr bwMode="auto">
          <a:xfrm>
            <a:off x="3456780" y="3068638"/>
            <a:ext cx="25193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Increased Risk: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70C0"/>
                </a:solidFill>
              </a:rPr>
              <a:t>Deformity or Neuropathy</a:t>
            </a:r>
            <a:r>
              <a:rPr lang="en-GB" altLang="en-US" sz="1800" dirty="0">
                <a:solidFill>
                  <a:srgbClr val="0070C0"/>
                </a:solidFill>
              </a:rPr>
              <a:t> </a:t>
            </a:r>
            <a:r>
              <a:rPr lang="en-GB" altLang="en-US" sz="1800" dirty="0" smtClean="0">
                <a:solidFill>
                  <a:srgbClr val="0070C0"/>
                </a:solidFill>
              </a:rPr>
              <a:t>or Non-critical ischaemia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B0F0"/>
                </a:solidFill>
              </a:rPr>
              <a:t>3-6 </a:t>
            </a:r>
            <a:r>
              <a:rPr lang="en-GB" altLang="en-US" sz="1800" dirty="0">
                <a:solidFill>
                  <a:srgbClr val="00B0F0"/>
                </a:solidFill>
              </a:rPr>
              <a:t>monthly review by foot protection </a:t>
            </a:r>
            <a:r>
              <a:rPr lang="en-GB" altLang="en-US" sz="1800" dirty="0" smtClean="0">
                <a:solidFill>
                  <a:srgbClr val="00B0F0"/>
                </a:solidFill>
              </a:rPr>
              <a:t>team:</a:t>
            </a:r>
            <a:endParaRPr lang="en-GB" altLang="en-US" sz="18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Patient Education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Evaluate </a:t>
            </a:r>
            <a:r>
              <a:rPr lang="en-GB" altLang="en-US" sz="1800" dirty="0" smtClean="0"/>
              <a:t>biomechanics and footwear</a:t>
            </a: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Re-assess </a:t>
            </a:r>
            <a:r>
              <a:rPr lang="en-GB" altLang="en-US" sz="1800" dirty="0" smtClean="0"/>
              <a:t>vascular 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Liaise to optimise diabetes and risk factors</a:t>
            </a: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4106" name="TextBox 18"/>
          <p:cNvSpPr txBox="1">
            <a:spLocks noChangeArrowheads="1"/>
          </p:cNvSpPr>
          <p:nvPr/>
        </p:nvSpPr>
        <p:spPr bwMode="auto">
          <a:xfrm>
            <a:off x="6156176" y="3068638"/>
            <a:ext cx="29523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High Risk: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70C0"/>
                </a:solidFill>
              </a:rPr>
              <a:t>Previous ulcer/amputation or RRT or </a:t>
            </a:r>
            <a:r>
              <a:rPr lang="en-GB" altLang="en-US" sz="1800" dirty="0" err="1">
                <a:solidFill>
                  <a:srgbClr val="0070C0"/>
                </a:solidFill>
              </a:rPr>
              <a:t>N</a:t>
            </a:r>
            <a:r>
              <a:rPr lang="en-GB" altLang="en-US" sz="1800" dirty="0" err="1" smtClean="0">
                <a:solidFill>
                  <a:srgbClr val="0070C0"/>
                </a:solidFill>
              </a:rPr>
              <a:t>europathy+limb</a:t>
            </a:r>
            <a:r>
              <a:rPr lang="en-GB" altLang="en-US" sz="1800" dirty="0" smtClean="0">
                <a:solidFill>
                  <a:srgbClr val="0070C0"/>
                </a:solidFill>
              </a:rPr>
              <a:t> ischaemia or </a:t>
            </a:r>
            <a:r>
              <a:rPr lang="en-GB" altLang="en-US" sz="1800" dirty="0" err="1" smtClean="0">
                <a:solidFill>
                  <a:srgbClr val="0070C0"/>
                </a:solidFill>
              </a:rPr>
              <a:t>Neuropathy+callus</a:t>
            </a:r>
            <a:r>
              <a:rPr lang="en-GB" altLang="en-US" sz="1800" dirty="0" smtClean="0">
                <a:solidFill>
                  <a:srgbClr val="0070C0"/>
                </a:solidFill>
              </a:rPr>
              <a:t>/deformity or </a:t>
            </a:r>
            <a:r>
              <a:rPr lang="en-GB" altLang="en-US" sz="1800" dirty="0" err="1" smtClean="0">
                <a:solidFill>
                  <a:srgbClr val="0070C0"/>
                </a:solidFill>
              </a:rPr>
              <a:t>Ischaemia+callus</a:t>
            </a:r>
            <a:r>
              <a:rPr lang="en-GB" altLang="en-US" sz="1800" dirty="0" smtClean="0">
                <a:solidFill>
                  <a:srgbClr val="0070C0"/>
                </a:solidFill>
              </a:rPr>
              <a:t>/deformity</a:t>
            </a:r>
            <a:endParaRPr lang="en-GB" altLang="en-US" sz="18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00B0F0"/>
                </a:solidFill>
              </a:rPr>
              <a:t>1-2 </a:t>
            </a:r>
            <a:r>
              <a:rPr lang="en-GB" altLang="en-US" sz="1800" dirty="0">
                <a:solidFill>
                  <a:srgbClr val="00B0F0"/>
                </a:solidFill>
              </a:rPr>
              <a:t>monthly </a:t>
            </a:r>
            <a:r>
              <a:rPr lang="en-GB" altLang="en-US" sz="1800" dirty="0" smtClean="0">
                <a:solidFill>
                  <a:srgbClr val="00B0F0"/>
                </a:solidFill>
              </a:rPr>
              <a:t>review:</a:t>
            </a:r>
            <a:endParaRPr lang="en-GB" altLang="en-US" sz="18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Intensified patient education</a:t>
            </a: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Specialist footwear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Re-assess </a:t>
            </a:r>
            <a:r>
              <a:rPr lang="en-GB" altLang="en-US" sz="1800" dirty="0" smtClean="0"/>
              <a:t>vascular status</a:t>
            </a: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Skin and nail </a:t>
            </a:r>
            <a:r>
              <a:rPr lang="en-GB" altLang="en-US" sz="1800" dirty="0" smtClean="0"/>
              <a:t>care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Risk factor management</a:t>
            </a: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118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Case History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Same 56yr gentleman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Has foot check, no palpable pulses but good signal on HHD so defined as low risk. No foot care education.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Develops plantar 5</a:t>
            </a:r>
            <a:r>
              <a:rPr lang="en-GB" baseline="30000" dirty="0" smtClean="0">
                <a:latin typeface="Calibri" panose="020F0502020204030204" pitchFamily="34" charset="0"/>
              </a:rPr>
              <a:t>th</a:t>
            </a:r>
            <a:r>
              <a:rPr lang="en-GB" dirty="0" smtClean="0">
                <a:latin typeface="Calibri" panose="020F0502020204030204" pitchFamily="34" charset="0"/>
              </a:rPr>
              <a:t> MT head ulcer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Managed by GP for 3 months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2 short courses antibiotics (</a:t>
            </a:r>
            <a:r>
              <a:rPr lang="en-GB" dirty="0" err="1" smtClean="0">
                <a:latin typeface="Calibri" panose="020F0502020204030204" pitchFamily="34" charset="0"/>
              </a:rPr>
              <a:t>flucloxacillin</a:t>
            </a:r>
            <a:r>
              <a:rPr lang="en-GB" dirty="0" smtClean="0">
                <a:latin typeface="Calibri" panose="020F0502020204030204" pitchFamily="34" charset="0"/>
              </a:rPr>
              <a:t> 250mg </a:t>
            </a:r>
            <a:r>
              <a:rPr lang="en-GB" dirty="0" err="1" smtClean="0">
                <a:latin typeface="Calibri" panose="020F0502020204030204" pitchFamily="34" charset="0"/>
              </a:rPr>
              <a:t>qds</a:t>
            </a:r>
            <a:r>
              <a:rPr lang="en-GB" dirty="0" smtClean="0">
                <a:latin typeface="Calibri" panose="020F0502020204030204" pitchFamily="34" charset="0"/>
              </a:rPr>
              <a:t> for 7 days)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Progressing so sent in to Limb Salvage MDT clinic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ve presentation">
  <a:themeElements>
    <a:clrScheme name="Custom 1">
      <a:dk1>
        <a:srgbClr val="FF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X">
    <a:dk1>
      <a:srgbClr val="000000"/>
    </a:dk1>
    <a:lt1>
      <a:srgbClr val="FFFFFF"/>
    </a:lt1>
    <a:dk2>
      <a:srgbClr val="0C0C0C"/>
    </a:dk2>
    <a:lt2>
      <a:srgbClr val="FFFFFF"/>
    </a:lt2>
    <a:accent1>
      <a:srgbClr val="FFFF00"/>
    </a:accent1>
    <a:accent2>
      <a:srgbClr val="BFBF00"/>
    </a:accent2>
    <a:accent3>
      <a:srgbClr val="7F7F00"/>
    </a:accent3>
    <a:accent4>
      <a:srgbClr val="FFFF99"/>
    </a:accent4>
    <a:accent5>
      <a:srgbClr val="DFDFDF"/>
    </a:accent5>
    <a:accent6>
      <a:srgbClr val="FFFF99"/>
    </a:accent6>
    <a:hlink>
      <a:srgbClr val="FFFF00"/>
    </a:hlink>
    <a:folHlink>
      <a:srgbClr val="FFFF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10068</TotalTime>
  <Words>1524</Words>
  <Application>Microsoft Office PowerPoint</Application>
  <PresentationFormat>On-screen Show (4:3)</PresentationFormat>
  <Paragraphs>361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Wingdings</vt:lpstr>
      <vt:lpstr>ヒラギノ角ゴ Pro W3</vt:lpstr>
      <vt:lpstr>Dave presentation</vt:lpstr>
      <vt:lpstr>Bitmap Image</vt:lpstr>
      <vt:lpstr>Case Based Discussions - Diabetic Foot</vt:lpstr>
      <vt:lpstr>Incidence of Amputation in England</vt:lpstr>
      <vt:lpstr>One patient’s foot pathway</vt:lpstr>
      <vt:lpstr>The Diabetic Foot</vt:lpstr>
      <vt:lpstr>The Diabetic Foot</vt:lpstr>
      <vt:lpstr>Learning Objectives</vt:lpstr>
      <vt:lpstr>Case History</vt:lpstr>
      <vt:lpstr>Assessment of the Intact Diabetic Foot (NG19)</vt:lpstr>
      <vt:lpstr>Case History</vt:lpstr>
      <vt:lpstr>Case History</vt:lpstr>
      <vt:lpstr>Case History</vt:lpstr>
      <vt:lpstr>Vascular Assessment</vt:lpstr>
      <vt:lpstr>Wound Assessment</vt:lpstr>
      <vt:lpstr>Wound Assessment</vt:lpstr>
      <vt:lpstr>PowerPoint Presentation</vt:lpstr>
      <vt:lpstr>Off-loading the diabetic foot</vt:lpstr>
      <vt:lpstr>Off-loading footwear – pressure reduction</vt:lpstr>
      <vt:lpstr>Off-loading footwear – healing</vt:lpstr>
      <vt:lpstr>Off-loading footwear - problems</vt:lpstr>
      <vt:lpstr>Off-loading – surgical options</vt:lpstr>
      <vt:lpstr>Off-loading – surgical options</vt:lpstr>
      <vt:lpstr>Off-loading – surgical options</vt:lpstr>
      <vt:lpstr>Case History</vt:lpstr>
      <vt:lpstr>Diagnosis- Soft tissue infection</vt:lpstr>
      <vt:lpstr>Diagnosis- Osteomyelitis</vt:lpstr>
      <vt:lpstr>Diagnosis- Osteomyelitis</vt:lpstr>
      <vt:lpstr>Diagnosis- Osteomyelitis</vt:lpstr>
      <vt:lpstr>Diagnosis- Osteomyelitis</vt:lpstr>
      <vt:lpstr>Sampling- Osteomyelitis</vt:lpstr>
      <vt:lpstr>Antibiotics vs Surgical Management</vt:lpstr>
      <vt:lpstr>Antibiotic Treatment- Principles</vt:lpstr>
      <vt:lpstr>Antibiotic Treatment- Duration</vt:lpstr>
      <vt:lpstr>Revascularisation</vt:lpstr>
      <vt:lpstr>Case History</vt:lpstr>
      <vt:lpstr>Drainage of Sepsis - When I do it</vt:lpstr>
      <vt:lpstr>Drainage of Sepsis - How I do it</vt:lpstr>
      <vt:lpstr>Drainage of Sepsis - How I do it</vt:lpstr>
      <vt:lpstr>Drainage of Sepsis - How I do it</vt:lpstr>
      <vt:lpstr>Examples</vt:lpstr>
      <vt:lpstr>Examples</vt:lpstr>
      <vt:lpstr>Use of Available Tissue</vt:lpstr>
      <vt:lpstr>PowerPoint Presentation</vt:lpstr>
      <vt:lpstr>PowerPoint Presentation</vt:lpstr>
      <vt:lpstr>PowerPoint Presentation</vt:lpstr>
      <vt:lpstr>Use of Available Tissue</vt:lpstr>
      <vt:lpstr>Dermal Substitutes</vt:lpstr>
      <vt:lpstr>Dermal Substitutes</vt:lpstr>
      <vt:lpstr>Dermal Substitutes</vt:lpstr>
      <vt:lpstr>Free Flaps</vt:lpstr>
      <vt:lpstr>Free Flaps</vt:lpstr>
      <vt:lpstr>Prostheses</vt:lpstr>
      <vt:lpstr>Prostheses</vt:lpstr>
      <vt:lpstr>Prostheses</vt:lpstr>
      <vt:lpstr>Sepsis Management Conclusions</vt:lpstr>
      <vt:lpstr>Learning Objectives Recap</vt:lpstr>
    </vt:vector>
  </TitlesOfParts>
  <Company>Leeds Teaching Hospitals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Supply to The Lower Limb and Update on Revascularisation Options</dc:title>
  <dc:creator>russelld</dc:creator>
  <cp:lastModifiedBy>David Russell</cp:lastModifiedBy>
  <cp:revision>176</cp:revision>
  <dcterms:created xsi:type="dcterms:W3CDTF">2010-03-26T10:24:47Z</dcterms:created>
  <dcterms:modified xsi:type="dcterms:W3CDTF">2018-04-04T11:15:54Z</dcterms:modified>
</cp:coreProperties>
</file>